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446" r:id="rId2"/>
    <p:sldId id="447" r:id="rId3"/>
    <p:sldId id="449" r:id="rId4"/>
    <p:sldId id="615" r:id="rId5"/>
    <p:sldId id="616" r:id="rId6"/>
    <p:sldId id="617" r:id="rId7"/>
    <p:sldId id="607" r:id="rId8"/>
    <p:sldId id="608" r:id="rId9"/>
    <p:sldId id="609" r:id="rId10"/>
    <p:sldId id="610" r:id="rId11"/>
    <p:sldId id="618" r:id="rId12"/>
    <p:sldId id="619" r:id="rId13"/>
    <p:sldId id="611" r:id="rId14"/>
    <p:sldId id="614" r:id="rId15"/>
    <p:sldId id="612" r:id="rId16"/>
    <p:sldId id="599" r:id="rId17"/>
    <p:sldId id="595" r:id="rId18"/>
  </p:sldIdLst>
  <p:sldSz cx="9144000" cy="6858000" type="screen4x3"/>
  <p:notesSz cx="7026275" cy="93122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293315"/>
    <a:srgbClr val="212911"/>
    <a:srgbClr val="003300"/>
    <a:srgbClr val="080808"/>
    <a:srgbClr val="0066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2" autoAdjust="0"/>
    <p:restoredTop sz="96547" autoAdjust="0"/>
  </p:normalViewPr>
  <p:slideViewPr>
    <p:cSldViewPr>
      <p:cViewPr varScale="1">
        <p:scale>
          <a:sx n="72" d="100"/>
          <a:sy n="72" d="100"/>
        </p:scale>
        <p:origin x="-102" y="-90"/>
      </p:cViewPr>
      <p:guideLst>
        <p:guide orient="horz" pos="2160"/>
        <p:guide pos="2880"/>
      </p:guideLst>
    </p:cSldViewPr>
  </p:slideViewPr>
  <p:notesTextViewPr>
    <p:cViewPr>
      <p:scale>
        <a:sx n="1" d="1"/>
        <a:sy n="1" d="1"/>
      </p:scale>
      <p:origin x="0" y="0"/>
    </p:cViewPr>
  </p:notesTextViewPr>
  <p:sorterViewPr>
    <p:cViewPr>
      <p:scale>
        <a:sx n="80" d="100"/>
        <a:sy n="80" d="100"/>
      </p:scale>
      <p:origin x="0" y="23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825" cy="465138"/>
          </a:xfrm>
          <a:prstGeom prst="rect">
            <a:avLst/>
          </a:prstGeom>
        </p:spPr>
        <p:txBody>
          <a:bodyPr vert="horz" lIns="88313" tIns="44156" rIns="88313" bIns="4415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9863" y="0"/>
            <a:ext cx="3044825" cy="465138"/>
          </a:xfrm>
          <a:prstGeom prst="rect">
            <a:avLst/>
          </a:prstGeom>
        </p:spPr>
        <p:txBody>
          <a:bodyPr vert="horz" lIns="88313" tIns="44156" rIns="88313" bIns="44156" rtlCol="0"/>
          <a:lstStyle>
            <a:lvl1pPr algn="r" fontAlgn="auto">
              <a:spcBef>
                <a:spcPts val="0"/>
              </a:spcBef>
              <a:spcAft>
                <a:spcPts val="0"/>
              </a:spcAft>
              <a:defRPr sz="1200" smtClean="0">
                <a:latin typeface="+mn-lt"/>
              </a:defRPr>
            </a:lvl1pPr>
          </a:lstStyle>
          <a:p>
            <a:pPr>
              <a:defRPr/>
            </a:pPr>
            <a:fld id="{3B337FC4-C9F9-48B0-A374-9CA3509DBC10}" type="datetimeFigureOut">
              <a:rPr lang="en-US"/>
              <a:pPr>
                <a:defRPr/>
              </a:pPr>
              <a:t>02/10/2014</a:t>
            </a:fld>
            <a:endParaRPr lang="en-US"/>
          </a:p>
        </p:txBody>
      </p:sp>
      <p:sp>
        <p:nvSpPr>
          <p:cNvPr id="4" name="Footer Placeholder 3"/>
          <p:cNvSpPr>
            <a:spLocks noGrp="1"/>
          </p:cNvSpPr>
          <p:nvPr>
            <p:ph type="ftr" sz="quarter" idx="2"/>
          </p:nvPr>
        </p:nvSpPr>
        <p:spPr>
          <a:xfrm>
            <a:off x="0" y="8845550"/>
            <a:ext cx="3044825" cy="465138"/>
          </a:xfrm>
          <a:prstGeom prst="rect">
            <a:avLst/>
          </a:prstGeom>
        </p:spPr>
        <p:txBody>
          <a:bodyPr vert="horz" lIns="88313" tIns="44156" rIns="88313" bIns="44156"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9863" y="8845550"/>
            <a:ext cx="3044825" cy="465138"/>
          </a:xfrm>
          <a:prstGeom prst="rect">
            <a:avLst/>
          </a:prstGeom>
        </p:spPr>
        <p:txBody>
          <a:bodyPr vert="horz" lIns="88313" tIns="44156" rIns="88313" bIns="44156" rtlCol="0" anchor="b"/>
          <a:lstStyle>
            <a:lvl1pPr algn="r" fontAlgn="auto">
              <a:spcBef>
                <a:spcPts val="0"/>
              </a:spcBef>
              <a:spcAft>
                <a:spcPts val="0"/>
              </a:spcAft>
              <a:defRPr sz="1200" smtClean="0">
                <a:latin typeface="+mn-lt"/>
              </a:defRPr>
            </a:lvl1pPr>
          </a:lstStyle>
          <a:p>
            <a:pPr>
              <a:defRPr/>
            </a:pPr>
            <a:fld id="{8F5774B6-8BD4-4CE3-8C44-96FFECA6C14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825" cy="465138"/>
          </a:xfrm>
          <a:prstGeom prst="rect">
            <a:avLst/>
          </a:prstGeom>
        </p:spPr>
        <p:txBody>
          <a:bodyPr vert="horz" lIns="93355" tIns="46678" rIns="93355" bIns="46678" rtlCol="0"/>
          <a:lstStyle>
            <a:lvl1pPr algn="l" fontAlgn="auto">
              <a:spcBef>
                <a:spcPts val="0"/>
              </a:spcBef>
              <a:spcAft>
                <a:spcPts val="0"/>
              </a:spcAft>
              <a:defRPr sz="1300" dirty="0">
                <a:latin typeface="+mn-lt"/>
              </a:defRPr>
            </a:lvl1pPr>
          </a:lstStyle>
          <a:p>
            <a:pPr>
              <a:defRPr/>
            </a:pPr>
            <a:endParaRPr lang="en-CA"/>
          </a:p>
        </p:txBody>
      </p:sp>
      <p:sp>
        <p:nvSpPr>
          <p:cNvPr id="3" name="Date Placeholder 2"/>
          <p:cNvSpPr>
            <a:spLocks noGrp="1"/>
          </p:cNvSpPr>
          <p:nvPr>
            <p:ph type="dt" idx="1"/>
          </p:nvPr>
        </p:nvSpPr>
        <p:spPr>
          <a:xfrm>
            <a:off x="3979863" y="0"/>
            <a:ext cx="3044825" cy="465138"/>
          </a:xfrm>
          <a:prstGeom prst="rect">
            <a:avLst/>
          </a:prstGeom>
        </p:spPr>
        <p:txBody>
          <a:bodyPr vert="horz" lIns="93355" tIns="46678" rIns="93355" bIns="46678" rtlCol="0"/>
          <a:lstStyle>
            <a:lvl1pPr algn="r" fontAlgn="auto">
              <a:spcBef>
                <a:spcPts val="0"/>
              </a:spcBef>
              <a:spcAft>
                <a:spcPts val="0"/>
              </a:spcAft>
              <a:defRPr sz="1300" smtClean="0">
                <a:latin typeface="+mn-lt"/>
              </a:defRPr>
            </a:lvl1pPr>
          </a:lstStyle>
          <a:p>
            <a:pPr>
              <a:defRPr/>
            </a:pPr>
            <a:fld id="{D36CE805-4A8B-4608-B723-0CB6BE46BE18}" type="datetimeFigureOut">
              <a:rPr lang="en-CA"/>
              <a:pPr>
                <a:defRPr/>
              </a:pPr>
              <a:t>10/02/2014</a:t>
            </a:fld>
            <a:endParaRPr lang="en-CA" dirty="0"/>
          </a:p>
        </p:txBody>
      </p:sp>
      <p:sp>
        <p:nvSpPr>
          <p:cNvPr id="4" name="Slide Image Placeholder 3"/>
          <p:cNvSpPr>
            <a:spLocks noGrp="1" noRot="1" noChangeAspect="1"/>
          </p:cNvSpPr>
          <p:nvPr>
            <p:ph type="sldImg" idx="2"/>
          </p:nvPr>
        </p:nvSpPr>
        <p:spPr>
          <a:xfrm>
            <a:off x="1185863" y="698500"/>
            <a:ext cx="4654550" cy="3492500"/>
          </a:xfrm>
          <a:prstGeom prst="rect">
            <a:avLst/>
          </a:prstGeom>
          <a:noFill/>
          <a:ln w="12700">
            <a:solidFill>
              <a:prstClr val="black"/>
            </a:solidFill>
          </a:ln>
        </p:spPr>
        <p:txBody>
          <a:bodyPr vert="horz" lIns="93355" tIns="46678" rIns="93355" bIns="46678" rtlCol="0" anchor="ctr"/>
          <a:lstStyle/>
          <a:p>
            <a:pPr lvl="0"/>
            <a:endParaRPr lang="en-CA" noProof="0" dirty="0"/>
          </a:p>
        </p:txBody>
      </p:sp>
      <p:sp>
        <p:nvSpPr>
          <p:cNvPr id="5" name="Notes Placeholder 4"/>
          <p:cNvSpPr>
            <a:spLocks noGrp="1"/>
          </p:cNvSpPr>
          <p:nvPr>
            <p:ph type="body" sz="quarter" idx="3"/>
          </p:nvPr>
        </p:nvSpPr>
        <p:spPr>
          <a:xfrm>
            <a:off x="703263" y="4422775"/>
            <a:ext cx="5619750" cy="4191000"/>
          </a:xfrm>
          <a:prstGeom prst="rect">
            <a:avLst/>
          </a:prstGeom>
        </p:spPr>
        <p:txBody>
          <a:bodyPr vert="horz" lIns="93355" tIns="46678" rIns="93355" bIns="46678"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8845550"/>
            <a:ext cx="3044825" cy="465138"/>
          </a:xfrm>
          <a:prstGeom prst="rect">
            <a:avLst/>
          </a:prstGeom>
        </p:spPr>
        <p:txBody>
          <a:bodyPr vert="horz" lIns="93355" tIns="46678" rIns="93355" bIns="46678" rtlCol="0" anchor="b"/>
          <a:lstStyle>
            <a:lvl1pPr algn="l" fontAlgn="auto">
              <a:spcBef>
                <a:spcPts val="0"/>
              </a:spcBef>
              <a:spcAft>
                <a:spcPts val="0"/>
              </a:spcAft>
              <a:defRPr sz="1300" dirty="0">
                <a:latin typeface="+mn-lt"/>
              </a:defRPr>
            </a:lvl1pPr>
          </a:lstStyle>
          <a:p>
            <a:pPr>
              <a:defRPr/>
            </a:pPr>
            <a:endParaRPr lang="en-CA"/>
          </a:p>
        </p:txBody>
      </p:sp>
      <p:sp>
        <p:nvSpPr>
          <p:cNvPr id="7" name="Slide Number Placeholder 6"/>
          <p:cNvSpPr>
            <a:spLocks noGrp="1"/>
          </p:cNvSpPr>
          <p:nvPr>
            <p:ph type="sldNum" sz="quarter" idx="5"/>
          </p:nvPr>
        </p:nvSpPr>
        <p:spPr>
          <a:xfrm>
            <a:off x="3979863" y="8845550"/>
            <a:ext cx="3044825" cy="465138"/>
          </a:xfrm>
          <a:prstGeom prst="rect">
            <a:avLst/>
          </a:prstGeom>
        </p:spPr>
        <p:txBody>
          <a:bodyPr vert="horz" lIns="93355" tIns="46678" rIns="93355" bIns="46678" rtlCol="0" anchor="b"/>
          <a:lstStyle>
            <a:lvl1pPr algn="r" fontAlgn="auto">
              <a:spcBef>
                <a:spcPts val="0"/>
              </a:spcBef>
              <a:spcAft>
                <a:spcPts val="0"/>
              </a:spcAft>
              <a:defRPr sz="1300" smtClean="0">
                <a:latin typeface="+mn-lt"/>
              </a:defRPr>
            </a:lvl1pPr>
          </a:lstStyle>
          <a:p>
            <a:pPr>
              <a:defRPr/>
            </a:pPr>
            <a:fld id="{7F3B2AF9-B684-4553-9DD5-99E4F5B5C4B6}" type="slidenum">
              <a:rPr lang="en-CA"/>
              <a:pPr>
                <a:defRPr/>
              </a:pPr>
              <a:t>‹#›</a:t>
            </a:fld>
            <a:endParaRPr lang="en-CA"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CA" smtClean="0"/>
              <a:t>Introductions from Helen and Simon</a:t>
            </a:r>
          </a:p>
          <a:p>
            <a:pPr>
              <a:spcBef>
                <a:spcPct val="0"/>
              </a:spcBef>
            </a:pPr>
            <a:endParaRPr lang="en-CA" smtClean="0"/>
          </a:p>
          <a:p>
            <a:pPr>
              <a:spcBef>
                <a:spcPct val="0"/>
              </a:spcBef>
            </a:pPr>
            <a:r>
              <a:rPr lang="en-CA" smtClean="0"/>
              <a:t>Someone will need to explain “rules” for webinar (muting, how to ask questions)</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1C5E0B-034D-406E-896C-79E83AA7CEF6}" type="slidenum">
              <a:rPr lang="en-CA"/>
              <a:pPr fontAlgn="base">
                <a:spcBef>
                  <a:spcPct val="0"/>
                </a:spcBef>
                <a:spcAft>
                  <a:spcPct val="0"/>
                </a:spcAft>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17C247-D29D-4FEE-9F5A-B9D45FEB364A}" type="slidenum">
              <a:rPr lang="en-CA"/>
              <a:pPr fontAlgn="base">
                <a:spcBef>
                  <a:spcPct val="0"/>
                </a:spcBef>
                <a:spcAft>
                  <a:spcPct val="0"/>
                </a:spcAft>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Efficiency Service Agreement Model</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B6A4C5-9D28-496B-B997-C65D6EEEFF4B}"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461143-26BF-4836-8542-D2F33F5EBE1D}" type="slidenum">
              <a:rPr lang="en-CA"/>
              <a:pPr fontAlgn="base">
                <a:spcBef>
                  <a:spcPct val="0"/>
                </a:spcBef>
                <a:spcAft>
                  <a:spcPct val="0"/>
                </a:spcAft>
              </a:pPr>
              <a:t>13</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On-Bill Tariff Financing Model</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55B2C7-0F96-4BFC-A97C-40C0A527A5C4}" type="slidenum">
              <a:rPr lang="en-US"/>
              <a:pPr fontAlgn="base">
                <a:spcBef>
                  <a:spcPct val="0"/>
                </a:spcBef>
                <a:spcAft>
                  <a:spcPct val="0"/>
                </a:spcAft>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9BBBA8-043F-49C3-A7E0-FAF44B6AA349}" type="slidenum">
              <a:rPr lang="en-CA"/>
              <a:pPr fontAlgn="base">
                <a:spcBef>
                  <a:spcPct val="0"/>
                </a:spcBef>
                <a:spcAft>
                  <a:spcPct val="0"/>
                </a:spcAft>
              </a:pPr>
              <a:t>15</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BCCB24-72E9-4C61-93DD-459EED309137}" type="slidenum">
              <a:rPr lang="en-CA"/>
              <a:pPr fontAlgn="base">
                <a:spcBef>
                  <a:spcPct val="0"/>
                </a:spcBef>
                <a:spcAft>
                  <a:spcPct val="0"/>
                </a:spcAft>
              </a:pPr>
              <a:t>16</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E340ABB-8E5A-483F-86A9-39DE2736EF3D}" type="slidenum">
              <a:rPr lang="en-US"/>
              <a:pPr fontAlgn="base">
                <a:spcBef>
                  <a:spcPct val="0"/>
                </a:spcBef>
                <a:spcAft>
                  <a:spcPct val="0"/>
                </a:spcAft>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06D8A92-F4B3-4FDE-89A9-4E2044D6C7C7}" type="slidenum">
              <a:rPr lang="en-CA"/>
              <a:pPr fontAlgn="base">
                <a:spcBef>
                  <a:spcPct val="0"/>
                </a:spcBef>
                <a:spcAft>
                  <a:spcPct val="0"/>
                </a:spcAft>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ECB1B2-936B-4244-9CEE-D6DC8A896DD3}" type="slidenum">
              <a:rPr lang="en-CA"/>
              <a:pPr fontAlgn="base">
                <a:spcBef>
                  <a:spcPct val="0"/>
                </a:spcBef>
                <a:spcAft>
                  <a:spcPct val="0"/>
                </a:spcAft>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982B38-B95E-48B8-8320-E5F35CDEDD9C}" type="slidenum">
              <a:rPr lang="en-CA"/>
              <a:pPr fontAlgn="base">
                <a:spcBef>
                  <a:spcPct val="0"/>
                </a:spcBef>
                <a:spcAft>
                  <a:spcPct val="0"/>
                </a:spcAft>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52C6F4-5000-4529-854D-A8CF96BAC8B7}" type="slidenum">
              <a:rPr lang="en-CA"/>
              <a:pPr fontAlgn="base">
                <a:spcBef>
                  <a:spcPct val="0"/>
                </a:spcBef>
                <a:spcAft>
                  <a:spcPct val="0"/>
                </a:spcAft>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28600FD-418A-43BB-8B56-747C55DC2244}" type="slidenum">
              <a:rPr lang="en-CA"/>
              <a:pPr fontAlgn="base">
                <a:spcBef>
                  <a:spcPct val="0"/>
                </a:spcBef>
                <a:spcAft>
                  <a:spcPct val="0"/>
                </a:spcAft>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005E4D-782D-437D-9D09-6554B407896A}" type="slidenum">
              <a:rPr lang="en-CA"/>
              <a:pPr fontAlgn="base">
                <a:spcBef>
                  <a:spcPct val="0"/>
                </a:spcBef>
                <a:spcAft>
                  <a:spcPct val="0"/>
                </a:spcAft>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863A61-6897-4028-8629-E69C04E0A16A}"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Property Assessed Clean Energy (PACE) Model</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C5B21A-C4D4-419F-8E74-94DFBCC43A19}"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4CDA3E8D-B713-4E91-8FC9-70AF9378CF21}" type="datetimeFigureOut">
              <a:rPr lang="en-CA"/>
              <a:pPr>
                <a:defRPr/>
              </a:pPr>
              <a:t>10/02/2014</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BD56FD61-D02B-4DC4-A7DA-285BD1F1B3E2}"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C8B88EB8-0613-4789-8103-0387BFAE4DB8}" type="datetimeFigureOut">
              <a:rPr lang="en-CA"/>
              <a:pPr>
                <a:defRPr/>
              </a:pPr>
              <a:t>10/02/2014</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78A3B687-04CC-4BAD-9191-FE4298ADFFC5}"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D59E81DC-0F53-4FDE-A962-9D3E78B0DD4C}" type="datetimeFigureOut">
              <a:rPr lang="en-CA"/>
              <a:pPr>
                <a:defRPr/>
              </a:pPr>
              <a:t>10/02/2014</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661F96AE-5221-4BF2-A6CA-2F38B8B8C321}" type="slidenum">
              <a:rPr lang="en-CA"/>
              <a:pPr>
                <a:defRPr/>
              </a:pPr>
              <a:t>‹#›</a:t>
            </a:fld>
            <a:endParaRPr lang="en-CA"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3 artwork">
    <p:spTree>
      <p:nvGrpSpPr>
        <p:cNvPr id="1" name=""/>
        <p:cNvGrpSpPr/>
        <p:nvPr/>
      </p:nvGrpSpPr>
      <p:grpSpPr>
        <a:xfrm>
          <a:off x="0" y="0"/>
          <a:ext cx="0" cy="0"/>
          <a:chOff x="0" y="0"/>
          <a:chExt cx="0" cy="0"/>
        </a:xfrm>
      </p:grpSpPr>
      <p:pic>
        <p:nvPicPr>
          <p:cNvPr id="2" name="Picture 3"/>
          <p:cNvPicPr>
            <a:picLocks noChangeAspect="1"/>
          </p:cNvPicPr>
          <p:nvPr/>
        </p:nvPicPr>
        <p:blipFill>
          <a:blip r:embed="rId2"/>
          <a:srcRect/>
          <a:stretch>
            <a:fillRect/>
          </a:stretch>
        </p:blipFill>
        <p:spPr bwMode="auto">
          <a:xfrm>
            <a:off x="-381000" y="-30163"/>
            <a:ext cx="5168900" cy="6888163"/>
          </a:xfrm>
          <a:prstGeom prst="rect">
            <a:avLst/>
          </a:prstGeom>
          <a:noFill/>
          <a:ln w="9525">
            <a:noFill/>
            <a:miter lim="800000"/>
            <a:headEnd/>
            <a:tailEnd/>
          </a:ln>
        </p:spPr>
      </p:pic>
      <p:pic>
        <p:nvPicPr>
          <p:cNvPr id="3" name="Picture 4"/>
          <p:cNvPicPr>
            <a:picLocks noChangeAspect="1"/>
          </p:cNvPicPr>
          <p:nvPr/>
        </p:nvPicPr>
        <p:blipFill>
          <a:blip r:embed="rId3"/>
          <a:srcRect l="7127"/>
          <a:stretch>
            <a:fillRect/>
          </a:stretch>
        </p:blipFill>
        <p:spPr bwMode="auto">
          <a:xfrm>
            <a:off x="4724400" y="-30163"/>
            <a:ext cx="4800600" cy="6888163"/>
          </a:xfrm>
          <a:prstGeom prst="rect">
            <a:avLst/>
          </a:prstGeom>
          <a:noFill/>
          <a:ln w="9525">
            <a:noFill/>
            <a:miter lim="800000"/>
            <a:headEnd/>
            <a:tailEnd/>
          </a:ln>
        </p:spPr>
      </p:pic>
      <p:pic>
        <p:nvPicPr>
          <p:cNvPr id="4" name="Picture 5"/>
          <p:cNvPicPr>
            <a:picLocks noChangeAspect="1"/>
          </p:cNvPicPr>
          <p:nvPr userDrawn="1"/>
        </p:nvPicPr>
        <p:blipFill>
          <a:blip r:embed="rId2"/>
          <a:srcRect/>
          <a:stretch>
            <a:fillRect/>
          </a:stretch>
        </p:blipFill>
        <p:spPr bwMode="auto">
          <a:xfrm>
            <a:off x="-381000" y="-14288"/>
            <a:ext cx="5168900" cy="6886576"/>
          </a:xfrm>
          <a:prstGeom prst="rect">
            <a:avLst/>
          </a:prstGeom>
          <a:noFill/>
          <a:ln w="9525">
            <a:noFill/>
            <a:miter lim="800000"/>
            <a:headEnd/>
            <a:tailEnd/>
          </a:ln>
        </p:spPr>
      </p:pic>
      <p:pic>
        <p:nvPicPr>
          <p:cNvPr id="5" name="Picture 6"/>
          <p:cNvPicPr>
            <a:picLocks noChangeAspect="1"/>
          </p:cNvPicPr>
          <p:nvPr userDrawn="1"/>
        </p:nvPicPr>
        <p:blipFill>
          <a:blip r:embed="rId3"/>
          <a:srcRect l="7127"/>
          <a:stretch>
            <a:fillRect/>
          </a:stretch>
        </p:blipFill>
        <p:spPr bwMode="auto">
          <a:xfrm>
            <a:off x="4724400" y="-14288"/>
            <a:ext cx="4800600" cy="6886576"/>
          </a:xfrm>
          <a:prstGeom prst="rect">
            <a:avLst/>
          </a:prstGeom>
          <a:noFill/>
          <a:ln w="9525">
            <a:noFill/>
            <a:miter lim="800000"/>
            <a:headEnd/>
            <a:tailEnd/>
          </a:ln>
        </p:spPr>
      </p:pic>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rkgreen slide">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rgbClr val="002E1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4"/>
          <p:cNvPicPr>
            <a:picLocks noChangeAspect="1"/>
          </p:cNvPicPr>
          <p:nvPr/>
        </p:nvPicPr>
        <p:blipFill>
          <a:blip r:embed="rId2"/>
          <a:srcRect/>
          <a:stretch>
            <a:fillRect/>
          </a:stretch>
        </p:blipFill>
        <p:spPr bwMode="auto">
          <a:xfrm>
            <a:off x="3313113" y="6453188"/>
            <a:ext cx="2338387" cy="211137"/>
          </a:xfrm>
          <a:prstGeom prst="rect">
            <a:avLst/>
          </a:prstGeom>
          <a:noFill/>
          <a:ln w="9525">
            <a:noFill/>
            <a:miter lim="800000"/>
            <a:headEnd/>
            <a:tailEnd/>
          </a:ln>
        </p:spPr>
      </p:pic>
      <p:sp>
        <p:nvSpPr>
          <p:cNvPr id="6" name="Title 1"/>
          <p:cNvSpPr>
            <a:spLocks noGrp="1"/>
          </p:cNvSpPr>
          <p:nvPr>
            <p:ph type="ctrTitle"/>
          </p:nvPr>
        </p:nvSpPr>
        <p:spPr>
          <a:xfrm>
            <a:off x="900113" y="2781300"/>
            <a:ext cx="7416800" cy="1295400"/>
          </a:xfrm>
        </p:spPr>
        <p:txBody>
          <a:bodyPr>
            <a:noAutofit/>
          </a:bodyPr>
          <a:lstStyle>
            <a:lvl1pPr algn="ctr">
              <a:defRPr sz="3200" b="0">
                <a:solidFill>
                  <a:schemeClr val="bg1"/>
                </a:solidFill>
                <a:effectLst/>
                <a:latin typeface="+mj-lt"/>
              </a:defRPr>
            </a:lvl1pPr>
          </a:lstStyle>
          <a:p>
            <a:r>
              <a:rPr lang="en-US" smtClean="0"/>
              <a:t>Click to edit Master title style</a:t>
            </a:r>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white background_title">
    <p:spTree>
      <p:nvGrpSpPr>
        <p:cNvPr id="1" name=""/>
        <p:cNvGrpSpPr/>
        <p:nvPr/>
      </p:nvGrpSpPr>
      <p:grpSpPr>
        <a:xfrm>
          <a:off x="0" y="0"/>
          <a:ext cx="0" cy="0"/>
          <a:chOff x="0" y="0"/>
          <a:chExt cx="0" cy="0"/>
        </a:xfrm>
      </p:grpSpPr>
      <p:pic>
        <p:nvPicPr>
          <p:cNvPr id="4" name="Picture 3"/>
          <p:cNvPicPr>
            <a:picLocks noChangeAspect="1"/>
          </p:cNvPicPr>
          <p:nvPr/>
        </p:nvPicPr>
        <p:blipFill>
          <a:blip r:embed="rId2"/>
          <a:srcRect/>
          <a:stretch>
            <a:fillRect/>
          </a:stretch>
        </p:blipFill>
        <p:spPr bwMode="auto">
          <a:xfrm>
            <a:off x="3313113" y="6453188"/>
            <a:ext cx="2338387" cy="211137"/>
          </a:xfrm>
          <a:prstGeom prst="rect">
            <a:avLst/>
          </a:prstGeom>
          <a:noFill/>
          <a:ln w="9525">
            <a:noFill/>
            <a:miter lim="800000"/>
            <a:headEnd/>
            <a:tailEnd/>
          </a:ln>
        </p:spPr>
      </p:pic>
      <p:sp>
        <p:nvSpPr>
          <p:cNvPr id="2" name="Title 1"/>
          <p:cNvSpPr>
            <a:spLocks noGrp="1"/>
          </p:cNvSpPr>
          <p:nvPr>
            <p:ph type="title"/>
          </p:nvPr>
        </p:nvSpPr>
        <p:spPr>
          <a:xfrm>
            <a:off x="900112" y="381000"/>
            <a:ext cx="7416801" cy="762000"/>
          </a:xfrm>
        </p:spPr>
        <p:txBody>
          <a:bodyPr/>
          <a:lstStyle>
            <a:lvl1pPr algn="l">
              <a:defRPr sz="3200" b="0"/>
            </a:lvl1pPr>
          </a:lstStyle>
          <a:p>
            <a:r>
              <a:rPr lang="en-US" smtClean="0"/>
              <a:t>Click to edit Master title style</a:t>
            </a:r>
            <a:endParaRPr lang="en-US" dirty="0"/>
          </a:p>
        </p:txBody>
      </p:sp>
      <p:sp>
        <p:nvSpPr>
          <p:cNvPr id="9" name="Text Placeholder 2"/>
          <p:cNvSpPr>
            <a:spLocks noGrp="1"/>
          </p:cNvSpPr>
          <p:nvPr>
            <p:ph idx="1"/>
          </p:nvPr>
        </p:nvSpPr>
        <p:spPr>
          <a:xfrm>
            <a:off x="900112" y="1484312"/>
            <a:ext cx="7416801" cy="4608983"/>
          </a:xfrm>
          <a:prstGeom prst="rect">
            <a:avLst/>
          </a:prstGeom>
        </p:spPr>
        <p:txBody>
          <a:bodyPr rtlCol="0">
            <a:normAutofit/>
          </a:bodyPr>
          <a:lstStyle>
            <a:lvl1pPr algn="l">
              <a:defRPr sz="3200"/>
            </a:lvl1pPr>
            <a:lvl2pPr algn="l">
              <a:defRPr/>
            </a:lvl2pPr>
            <a:lvl3pPr algn="l">
              <a:defRPr sz="1600"/>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8C46DE74-335F-44DD-8ACE-BD1B55CA20E7}" type="datetimeFigureOut">
              <a:rPr lang="en-CA"/>
              <a:pPr>
                <a:defRPr/>
              </a:pPr>
              <a:t>10/02/2014</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300AE332-418E-4814-8D2D-03EEBCA9D8EE}"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24526F4-D693-4828-A073-2A85388921E6}" type="datetimeFigureOut">
              <a:rPr lang="en-CA"/>
              <a:pPr>
                <a:defRPr/>
              </a:pPr>
              <a:t>10/02/2014</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D2EFBF12-F2A6-47DB-8A81-79C2AD78E0BB}"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5D2497D5-ECCB-4892-AC0C-55C045774E4D}" type="datetimeFigureOut">
              <a:rPr lang="en-CA"/>
              <a:pPr>
                <a:defRPr/>
              </a:pPr>
              <a:t>10/02/2014</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88855974-9E25-4731-9031-0D48042E6B5D}"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7A67E9A7-90EB-4292-9A39-299AB41C8D6C}" type="datetimeFigureOut">
              <a:rPr lang="en-CA"/>
              <a:pPr>
                <a:defRPr/>
              </a:pPr>
              <a:t>10/02/2014</a:t>
            </a:fld>
            <a:endParaRPr lang="en-CA" dirty="0"/>
          </a:p>
        </p:txBody>
      </p:sp>
      <p:sp>
        <p:nvSpPr>
          <p:cNvPr id="8" name="Footer Placeholder 4"/>
          <p:cNvSpPr>
            <a:spLocks noGrp="1"/>
          </p:cNvSpPr>
          <p:nvPr>
            <p:ph type="ftr" sz="quarter" idx="11"/>
          </p:nvPr>
        </p:nvSpPr>
        <p:spPr/>
        <p:txBody>
          <a:bodyPr/>
          <a:lstStyle>
            <a:lvl1pPr>
              <a:defRPr/>
            </a:lvl1pPr>
          </a:lstStyle>
          <a:p>
            <a:pPr>
              <a:defRPr/>
            </a:pPr>
            <a:endParaRPr lang="en-CA"/>
          </a:p>
        </p:txBody>
      </p:sp>
      <p:sp>
        <p:nvSpPr>
          <p:cNvPr id="9" name="Slide Number Placeholder 5"/>
          <p:cNvSpPr>
            <a:spLocks noGrp="1"/>
          </p:cNvSpPr>
          <p:nvPr>
            <p:ph type="sldNum" sz="quarter" idx="12"/>
          </p:nvPr>
        </p:nvSpPr>
        <p:spPr/>
        <p:txBody>
          <a:bodyPr/>
          <a:lstStyle>
            <a:lvl1pPr>
              <a:defRPr/>
            </a:lvl1pPr>
          </a:lstStyle>
          <a:p>
            <a:pPr>
              <a:defRPr/>
            </a:pPr>
            <a:fld id="{68912503-4D30-4771-879F-7B3DD578CA8B}"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09FB1BC9-05F7-403E-928C-21257878BA27}" type="datetimeFigureOut">
              <a:rPr lang="en-CA"/>
              <a:pPr>
                <a:defRPr/>
              </a:pPr>
              <a:t>10/02/2014</a:t>
            </a:fld>
            <a:endParaRPr lang="en-CA" dirty="0"/>
          </a:p>
        </p:txBody>
      </p:sp>
      <p:sp>
        <p:nvSpPr>
          <p:cNvPr id="4" name="Footer Placeholder 4"/>
          <p:cNvSpPr>
            <a:spLocks noGrp="1"/>
          </p:cNvSpPr>
          <p:nvPr>
            <p:ph type="ftr" sz="quarter" idx="11"/>
          </p:nvPr>
        </p:nvSpPr>
        <p:spPr/>
        <p:txBody>
          <a:bodyPr/>
          <a:lstStyle>
            <a:lvl1pPr>
              <a:defRPr/>
            </a:lvl1pPr>
          </a:lstStyle>
          <a:p>
            <a:pPr>
              <a:defRPr/>
            </a:pPr>
            <a:endParaRPr lang="en-CA"/>
          </a:p>
        </p:txBody>
      </p:sp>
      <p:sp>
        <p:nvSpPr>
          <p:cNvPr id="5" name="Slide Number Placeholder 5"/>
          <p:cNvSpPr>
            <a:spLocks noGrp="1"/>
          </p:cNvSpPr>
          <p:nvPr>
            <p:ph type="sldNum" sz="quarter" idx="12"/>
          </p:nvPr>
        </p:nvSpPr>
        <p:spPr/>
        <p:txBody>
          <a:bodyPr/>
          <a:lstStyle>
            <a:lvl1pPr>
              <a:defRPr/>
            </a:lvl1pPr>
          </a:lstStyle>
          <a:p>
            <a:pPr>
              <a:defRPr/>
            </a:pPr>
            <a:fld id="{63D6DF47-2252-4480-978B-D8ACE843D2A9}"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77810D4-FD45-4B40-A21D-E37465C10A64}" type="datetimeFigureOut">
              <a:rPr lang="en-CA"/>
              <a:pPr>
                <a:defRPr/>
              </a:pPr>
              <a:t>10/02/2014</a:t>
            </a:fld>
            <a:endParaRPr lang="en-CA" dirty="0"/>
          </a:p>
        </p:txBody>
      </p:sp>
      <p:sp>
        <p:nvSpPr>
          <p:cNvPr id="3" name="Footer Placeholder 4"/>
          <p:cNvSpPr>
            <a:spLocks noGrp="1"/>
          </p:cNvSpPr>
          <p:nvPr>
            <p:ph type="ftr" sz="quarter" idx="11"/>
          </p:nvPr>
        </p:nvSpPr>
        <p:spPr/>
        <p:txBody>
          <a:bodyPr/>
          <a:lstStyle>
            <a:lvl1pPr>
              <a:defRPr/>
            </a:lvl1pPr>
          </a:lstStyle>
          <a:p>
            <a:pPr>
              <a:defRPr/>
            </a:pPr>
            <a:endParaRPr lang="en-CA"/>
          </a:p>
        </p:txBody>
      </p:sp>
      <p:sp>
        <p:nvSpPr>
          <p:cNvPr id="4" name="Slide Number Placeholder 5"/>
          <p:cNvSpPr>
            <a:spLocks noGrp="1"/>
          </p:cNvSpPr>
          <p:nvPr>
            <p:ph type="sldNum" sz="quarter" idx="12"/>
          </p:nvPr>
        </p:nvSpPr>
        <p:spPr/>
        <p:txBody>
          <a:bodyPr/>
          <a:lstStyle>
            <a:lvl1pPr>
              <a:defRPr/>
            </a:lvl1pPr>
          </a:lstStyle>
          <a:p>
            <a:pPr>
              <a:defRPr/>
            </a:pPr>
            <a:fld id="{63C110C1-09E4-4FA6-9BBE-BF64383BCD57}"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B001E99-2EE2-4423-9BB9-3A19757F161F}" type="datetimeFigureOut">
              <a:rPr lang="en-CA"/>
              <a:pPr>
                <a:defRPr/>
              </a:pPr>
              <a:t>10/02/2014</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89A94BD7-58AD-49EA-9F33-7916C0E296D9}"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E2606E-DB23-4438-A7C8-617644BD8EC5}" type="datetimeFigureOut">
              <a:rPr lang="en-CA"/>
              <a:pPr>
                <a:defRPr/>
              </a:pPr>
              <a:t>10/02/2014</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BAE3F795-1758-4518-AD4D-FD5522CEE16B}"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A1B8AFB-B629-430F-99D4-FE1DA00C0CB1}" type="datetimeFigureOut">
              <a:rPr lang="en-CA"/>
              <a:pPr>
                <a:defRPr/>
              </a:pPr>
              <a:t>10/02/2014</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522DF25-0A62-43B5-A3E8-5D4285FD3DCE}"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63" r:id="rId12"/>
    <p:sldLayoutId id="2147483664" r:id="rId13"/>
    <p:sldLayoutId id="2147483665" r:id="rId14"/>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mailto:rboyd@c-3.ca" TargetMode="External"/><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 Energy savings agreement financing program</a:t>
            </a:r>
          </a:p>
        </p:txBody>
      </p:sp>
      <p:graphicFrame>
        <p:nvGraphicFramePr>
          <p:cNvPr id="4" name="Table 3"/>
          <p:cNvGraphicFramePr>
            <a:graphicFrameLocks noGrp="1"/>
          </p:cNvGraphicFramePr>
          <p:nvPr/>
        </p:nvGraphicFramePr>
        <p:xfrm>
          <a:off x="179388" y="692150"/>
          <a:ext cx="8785225" cy="5619750"/>
        </p:xfrm>
        <a:graphic>
          <a:graphicData uri="http://schemas.openxmlformats.org/drawingml/2006/table">
            <a:tbl>
              <a:tblPr firstRow="1" bandRow="1">
                <a:tableStyleId>{0505E3EF-67EA-436B-97B2-0124C06EBD24}</a:tableStyleId>
              </a:tblPr>
              <a:tblGrid>
                <a:gridCol w="8784976"/>
              </a:tblGrid>
              <a:tr h="213065">
                <a:tc>
                  <a:txBody>
                    <a:bodyPr/>
                    <a:lstStyle/>
                    <a:p>
                      <a:pPr algn="l">
                        <a:spcBef>
                          <a:spcPts val="600"/>
                        </a:spcBef>
                        <a:spcAft>
                          <a:spcPts val="600"/>
                        </a:spcAft>
                      </a:pPr>
                      <a:r>
                        <a:rPr lang="en-US" sz="1200" dirty="0" smtClean="0">
                          <a:latin typeface="Arial" panose="020B0604020202020204" pitchFamily="34" charset="0"/>
                          <a:cs typeface="Arial" panose="020B0604020202020204" pitchFamily="34" charset="0"/>
                        </a:rPr>
                        <a:t>Description</a:t>
                      </a:r>
                      <a:endParaRPr lang="en-US" sz="1200" dirty="0">
                        <a:latin typeface="Arial" panose="020B0604020202020204" pitchFamily="34" charset="0"/>
                        <a:cs typeface="Arial" panose="020B0604020202020204" pitchFamily="34" charset="0"/>
                      </a:endParaRPr>
                    </a:p>
                  </a:txBody>
                  <a:tcPr anchor="ctr"/>
                </a:tc>
              </a:tr>
              <a:tr h="1953093">
                <a:tc>
                  <a:txBody>
                    <a:bodyPr/>
                    <a:lstStyle/>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dirty="0" smtClean="0">
                          <a:latin typeface="Arial" panose="020B0604020202020204" pitchFamily="34" charset="0"/>
                          <a:cs typeface="Arial" panose="020B0604020202020204" pitchFamily="34" charset="0"/>
                        </a:rPr>
                        <a:t>Under</a:t>
                      </a:r>
                      <a:r>
                        <a:rPr lang="en-US" sz="1100" baseline="0" dirty="0" smtClean="0">
                          <a:latin typeface="Arial" panose="020B0604020202020204" pitchFamily="34" charset="0"/>
                          <a:cs typeface="Arial" panose="020B0604020202020204" pitchFamily="34" charset="0"/>
                        </a:rPr>
                        <a:t> an energy savings agreement (ESA) or “managed contract” a third party develops clean energy projects, manages their implementation and operation, and arranges and provides capital to pay for the projects (see Figure 3). The property owner negotiates and signs a contract with the third party and agrees to pay either a fixed or floating fee for a portion of the verified energy savings received over the duration of the contract; a portion of the savings accrues to the property owner. During this period the third party retains ownership of the installed equipment and returns cash flows to investors (see Figure 4). At the end of the contract ownership passes to the property owner. For large projects the third party may opt to capitalize a Special Purpose Entity to finance and manage the clean energy project. </a:t>
                      </a:r>
                    </a:p>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dirty="0" smtClean="0">
                          <a:latin typeface="Arial" panose="020B0604020202020204" pitchFamily="34" charset="0"/>
                          <a:cs typeface="Arial" panose="020B0604020202020204" pitchFamily="34" charset="0"/>
                        </a:rPr>
                        <a:t>A grant from the COE (or GOA) is needed to</a:t>
                      </a:r>
                      <a:r>
                        <a:rPr lang="en-US" sz="1100" baseline="0" dirty="0" smtClean="0">
                          <a:latin typeface="Arial" panose="020B0604020202020204" pitchFamily="34" charset="0"/>
                          <a:cs typeface="Arial" panose="020B0604020202020204" pitchFamily="34" charset="0"/>
                        </a:rPr>
                        <a:t> cover</a:t>
                      </a:r>
                      <a:r>
                        <a:rPr lang="en-US" sz="1100" dirty="0" smtClean="0">
                          <a:latin typeface="Arial" panose="020B0604020202020204" pitchFamily="34" charset="0"/>
                          <a:cs typeface="Arial" panose="020B0604020202020204" pitchFamily="34" charset="0"/>
                        </a:rPr>
                        <a:t> start-up and admin costs for first 1-2 years (these costs are subsequently recovered in fees charged property owners). Incentive payments (e.g., rebates, coupons or discounts), when offered, must also be funded from a public grant (COE or GOA</a:t>
                      </a:r>
                      <a:r>
                        <a:rPr lang="en-US" sz="1100" baseline="0" dirty="0" smtClean="0">
                          <a:latin typeface="Arial" panose="020B0604020202020204" pitchFamily="34" charset="0"/>
                          <a:cs typeface="Arial" panose="020B0604020202020204" pitchFamily="34" charset="0"/>
                        </a:rPr>
                        <a:t>).</a:t>
                      </a:r>
                      <a:endParaRPr lang="en-US" sz="1100" dirty="0" smtClean="0">
                        <a:latin typeface="Arial" panose="020B0604020202020204" pitchFamily="34" charset="0"/>
                        <a:cs typeface="Arial" panose="020B0604020202020204" pitchFamily="34" charset="0"/>
                      </a:endParaRPr>
                    </a:p>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The primary source of capital</a:t>
                      </a:r>
                      <a:r>
                        <a:rPr lang="en-US" sz="1100" baseline="0" dirty="0" smtClean="0">
                          <a:latin typeface="Arial" panose="020B0604020202020204" pitchFamily="34" charset="0"/>
                          <a:cs typeface="Arial" panose="020B0604020202020204" pitchFamily="34" charset="0"/>
                        </a:rPr>
                        <a:t> to fund projects can be a</a:t>
                      </a:r>
                      <a:r>
                        <a:rPr lang="en-US" sz="1100" dirty="0" smtClean="0">
                          <a:latin typeface="Arial" panose="020B0604020202020204" pitchFamily="34" charset="0"/>
                          <a:cs typeface="Arial" panose="020B0604020202020204" pitchFamily="34" charset="0"/>
                        </a:rPr>
                        <a:t> line of credit or loan from the COE, GOA and / or a private FI; it can also be an endowment grant from the COE or GOA. Once a critical mass of agreements is reached, the contracts</a:t>
                      </a:r>
                      <a:r>
                        <a:rPr lang="en-US" sz="1100" baseline="0" dirty="0" smtClean="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 can be aggregated</a:t>
                      </a:r>
                      <a:r>
                        <a:rPr lang="en-US" sz="1100" baseline="0" dirty="0" smtClean="0">
                          <a:latin typeface="Arial" panose="020B0604020202020204" pitchFamily="34" charset="0"/>
                          <a:cs typeface="Arial" panose="020B0604020202020204" pitchFamily="34" charset="0"/>
                        </a:rPr>
                        <a:t> for </a:t>
                      </a:r>
                      <a:r>
                        <a:rPr lang="en-US" sz="1100" dirty="0" smtClean="0">
                          <a:latin typeface="Arial" panose="020B0604020202020204" pitchFamily="34" charset="0"/>
                          <a:cs typeface="Arial" panose="020B0604020202020204" pitchFamily="34" charset="0"/>
                        </a:rPr>
                        <a:t>sale</a:t>
                      </a:r>
                      <a:r>
                        <a:rPr lang="en-US" sz="1100" baseline="0" dirty="0" smtClean="0">
                          <a:latin typeface="Arial" panose="020B0604020202020204" pitchFamily="34" charset="0"/>
                          <a:cs typeface="Arial" panose="020B0604020202020204" pitchFamily="34" charset="0"/>
                        </a:rPr>
                        <a:t> on secondary capital markets. </a:t>
                      </a:r>
                    </a:p>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Informational barriers are addressed by the administrator partnering with contractors.</a:t>
                      </a:r>
                      <a:r>
                        <a:rPr lang="en-US" sz="1100" baseline="0" dirty="0" smtClean="0">
                          <a:latin typeface="Arial" panose="020B0604020202020204" pitchFamily="34" charset="0"/>
                          <a:cs typeface="Arial" panose="020B0604020202020204" pitchFamily="34" charset="0"/>
                        </a:rPr>
                        <a:t> Uncertainty over energy savings is addressed through covenants in the contracts and / or energy savings insurance products. Credit risk is addressed through (publicly funded) credit enhancements. </a:t>
                      </a:r>
                      <a:endParaRPr lang="en-US" sz="12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Sectors</a:t>
                      </a:r>
                      <a:endParaRPr lang="en-US" sz="1200" b="1" dirty="0">
                        <a:latin typeface="Arial" panose="020B0604020202020204" pitchFamily="34" charset="0"/>
                        <a:cs typeface="Arial" panose="020B0604020202020204" pitchFamily="34" charset="0"/>
                      </a:endParaRPr>
                    </a:p>
                  </a:txBody>
                  <a:tcPr anchor="ctr"/>
                </a:tc>
              </a:tr>
              <a:tr h="331434">
                <a:tc>
                  <a:txBody>
                    <a:bodyPr/>
                    <a:lstStyle/>
                    <a:p>
                      <a:pPr marL="0" indent="0">
                        <a:spcBef>
                          <a:spcPts val="300"/>
                        </a:spcBef>
                        <a:spcAft>
                          <a:spcPts val="300"/>
                        </a:spcAft>
                        <a:buFontTx/>
                        <a:buNone/>
                      </a:pPr>
                      <a:r>
                        <a:rPr lang="en-US" sz="1100" baseline="0" dirty="0" smtClean="0">
                          <a:latin typeface="Arial" panose="020B0604020202020204" pitchFamily="34" charset="0"/>
                          <a:cs typeface="Arial" panose="020B0604020202020204" pitchFamily="34" charset="0"/>
                        </a:rPr>
                        <a:t>Commercial multi-family residential, commercial, and industrial (SPE used for larger projects)</a:t>
                      </a:r>
                      <a:endParaRPr lang="en-US" sz="11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Strengths</a:t>
                      </a:r>
                      <a:endParaRPr lang="en-US" sz="1200" b="1" dirty="0">
                        <a:latin typeface="Arial" panose="020B0604020202020204" pitchFamily="34" charset="0"/>
                        <a:cs typeface="Arial" panose="020B0604020202020204" pitchFamily="34" charset="0"/>
                      </a:endParaRPr>
                    </a:p>
                  </a:txBody>
                  <a:tcPr anchor="ctr"/>
                </a:tc>
              </a:tr>
              <a:tr h="591847">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Potential to access unlimited private capital markets; ● does not require enabling legislation</a:t>
                      </a:r>
                      <a:r>
                        <a:rPr lang="en-US" sz="1100" baseline="0" dirty="0" smtClean="0">
                          <a:latin typeface="Arial" panose="020B0604020202020204" pitchFamily="34" charset="0"/>
                          <a:cs typeface="Arial" panose="020B0604020202020204" pitchFamily="34" charset="0"/>
                        </a:rPr>
                        <a:t>;</a:t>
                      </a:r>
                      <a:r>
                        <a:rPr lang="en-US" sz="1100" dirty="0" smtClean="0">
                          <a:latin typeface="Arial" panose="020B0604020202020204" pitchFamily="34" charset="0"/>
                          <a:cs typeface="Arial" panose="020B0604020202020204" pitchFamily="34" charset="0"/>
                        </a:rPr>
                        <a:t> ● no upfront costs for</a:t>
                      </a:r>
                      <a:r>
                        <a:rPr lang="en-US" sz="1100" baseline="0" dirty="0" smtClean="0">
                          <a:latin typeface="Arial" panose="020B0604020202020204" pitchFamily="34" charset="0"/>
                          <a:cs typeface="Arial" panose="020B0604020202020204" pitchFamily="34" charset="0"/>
                        </a:rPr>
                        <a:t> property owner</a:t>
                      </a:r>
                      <a:r>
                        <a:rPr lang="en-US" sz="1100" dirty="0" smtClean="0">
                          <a:latin typeface="Arial" panose="020B0604020202020204" pitchFamily="34" charset="0"/>
                          <a:cs typeface="Arial" panose="020B0604020202020204" pitchFamily="34" charset="0"/>
                        </a:rPr>
                        <a:t>; ● can address split incentive problem depending on structure of lease agreement; ● property owner pays only for actual energy savings; ● administrator may be able to develop</a:t>
                      </a:r>
                      <a:r>
                        <a:rPr lang="en-US" sz="1100" baseline="0" dirty="0" smtClean="0">
                          <a:latin typeface="Arial" panose="020B0604020202020204" pitchFamily="34" charset="0"/>
                          <a:cs typeface="Arial" panose="020B0604020202020204" pitchFamily="34" charset="0"/>
                        </a:rPr>
                        <a:t> standardized contracts that reduce transaction costs and appeal to primary and secondary investors</a:t>
                      </a:r>
                      <a:r>
                        <a:rPr lang="en-US" sz="1100" dirty="0" smtClean="0">
                          <a:latin typeface="Arial" panose="020B0604020202020204" pitchFamily="34" charset="0"/>
                          <a:cs typeface="Arial" panose="020B0604020202020204" pitchFamily="34" charset="0"/>
                        </a:rPr>
                        <a:t>; ● fees are off-balance sheet; ● project developer has incentive to maximize</a:t>
                      </a:r>
                      <a:r>
                        <a:rPr lang="en-US" sz="1100" baseline="0" dirty="0" smtClean="0">
                          <a:latin typeface="Arial" panose="020B0604020202020204" pitchFamily="34" charset="0"/>
                          <a:cs typeface="Arial" panose="020B0604020202020204" pitchFamily="34" charset="0"/>
                        </a:rPr>
                        <a:t> energy savings</a:t>
                      </a:r>
                      <a:r>
                        <a:rPr lang="en-US" sz="1100" dirty="0" smtClean="0">
                          <a:latin typeface="Arial" panose="020B0604020202020204" pitchFamily="34" charset="0"/>
                          <a:cs typeface="Arial" panose="020B0604020202020204" pitchFamily="34" charset="0"/>
                        </a:rPr>
                        <a:t> ● property</a:t>
                      </a:r>
                      <a:r>
                        <a:rPr lang="en-US" sz="1100" baseline="0" dirty="0" smtClean="0">
                          <a:latin typeface="Arial" panose="020B0604020202020204" pitchFamily="34" charset="0"/>
                          <a:cs typeface="Arial" panose="020B0604020202020204" pitchFamily="34" charset="0"/>
                        </a:rPr>
                        <a:t> owner has single contact point</a:t>
                      </a:r>
                      <a:endParaRPr lang="en-US" sz="11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Weaknesses</a:t>
                      </a:r>
                      <a:endParaRPr lang="en-US" sz="1200" b="1" dirty="0">
                        <a:latin typeface="Arial" panose="020B0604020202020204" pitchFamily="34" charset="0"/>
                        <a:cs typeface="Arial" panose="020B0604020202020204" pitchFamily="34" charset="0"/>
                      </a:endParaRPr>
                    </a:p>
                  </a:txBody>
                  <a:tcPr anchor="ctr"/>
                </a:tc>
              </a:tr>
              <a:tr h="591847">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Uncertainty regarding off-balance sheet status; ● if capital for loans is provided by the COE, clarification</a:t>
                      </a:r>
                      <a:r>
                        <a:rPr lang="en-US" sz="1100" baseline="0" dirty="0" smtClean="0">
                          <a:latin typeface="Arial" panose="020B0604020202020204" pitchFamily="34" charset="0"/>
                          <a:cs typeface="Arial" panose="020B0604020202020204" pitchFamily="34" charset="0"/>
                        </a:rPr>
                        <a:t> is required as to whether the contracts are classified as loans under the MGA;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available only to property owners (renters cannot directly access program);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not cost-effective for single-family residential due to high transaction costs;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requires complex monitoring and verification of energy savings</a:t>
                      </a:r>
                      <a:endParaRPr lang="en-US" sz="1100" dirty="0">
                        <a:latin typeface="Arial" panose="020B0604020202020204" pitchFamily="34" charset="0"/>
                        <a:cs typeface="Arial" panose="020B0604020202020204" pitchFamily="34" charset="0"/>
                      </a:endParaRPr>
                    </a:p>
                  </a:txBody>
                  <a:tcPr anchor="ctr"/>
                </a:tc>
              </a:tr>
            </a:tbl>
          </a:graphicData>
        </a:graphic>
      </p:graphicFrame>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flipH="1">
            <a:off x="1692275" y="4508500"/>
            <a:ext cx="1927225" cy="0"/>
          </a:xfrm>
          <a:prstGeom prst="straightConnector1">
            <a:avLst/>
          </a:prstGeom>
          <a:ln w="28575">
            <a:solidFill>
              <a:srgbClr val="293315"/>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a:off x="4356100" y="1724025"/>
            <a:ext cx="0" cy="220980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4359275" y="6021388"/>
            <a:ext cx="2301875"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4352925" y="5013325"/>
            <a:ext cx="3175" cy="1008063"/>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5076825" y="4508500"/>
            <a:ext cx="574675"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8" name="Content Placeholder 2"/>
          <p:cNvSpPr txBox="1">
            <a:spLocks/>
          </p:cNvSpPr>
          <p:nvPr/>
        </p:nvSpPr>
        <p:spPr>
          <a:xfrm>
            <a:off x="0" y="115888"/>
            <a:ext cx="9144000" cy="3603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Figure 3: Infrastructure for energy savings agreement financing program</a:t>
            </a:r>
          </a:p>
        </p:txBody>
      </p:sp>
      <p:sp>
        <p:nvSpPr>
          <p:cNvPr id="29" name="Text Box 66"/>
          <p:cNvSpPr txBox="1"/>
          <p:nvPr/>
        </p:nvSpPr>
        <p:spPr>
          <a:xfrm>
            <a:off x="1979613" y="4076700"/>
            <a:ext cx="1465262" cy="9366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Pre-qualify contractors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Establish list of eligible projects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ESPC</a:t>
            </a:r>
            <a:endParaRPr lang="en-US" sz="1000" dirty="0">
              <a:latin typeface="Arial" panose="020B0604020202020204" pitchFamily="34" charset="0"/>
              <a:ea typeface="Times New Roman"/>
              <a:cs typeface="Arial" panose="020B0604020202020204" pitchFamily="34" charset="0"/>
            </a:endParaRPr>
          </a:p>
        </p:txBody>
      </p:sp>
      <p:sp>
        <p:nvSpPr>
          <p:cNvPr id="31" name="Text Box 20"/>
          <p:cNvSpPr txBox="1"/>
          <p:nvPr/>
        </p:nvSpPr>
        <p:spPr>
          <a:xfrm>
            <a:off x="251520" y="3933056"/>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8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Pre-qualified contractors</a:t>
            </a:r>
            <a:endParaRPr lang="en-US" sz="1400" b="1" dirty="0">
              <a:latin typeface="Arial" panose="020B0604020202020204" pitchFamily="34" charset="0"/>
              <a:ea typeface="Times New Roman"/>
              <a:cs typeface="Arial" panose="020B0604020202020204" pitchFamily="34" charset="0"/>
            </a:endParaRPr>
          </a:p>
        </p:txBody>
      </p:sp>
      <p:sp>
        <p:nvSpPr>
          <p:cNvPr id="32" name="Text Box 20"/>
          <p:cNvSpPr txBox="1"/>
          <p:nvPr/>
        </p:nvSpPr>
        <p:spPr>
          <a:xfrm>
            <a:off x="3635896" y="692696"/>
            <a:ext cx="1447799"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Property owners</a:t>
            </a:r>
            <a:endParaRPr lang="en-US" sz="1400" dirty="0">
              <a:latin typeface="Arial" panose="020B0604020202020204" pitchFamily="34" charset="0"/>
              <a:ea typeface="Times New Roman"/>
              <a:cs typeface="Arial" panose="020B0604020202020204" pitchFamily="34" charset="0"/>
            </a:endParaRPr>
          </a:p>
        </p:txBody>
      </p:sp>
      <p:sp>
        <p:nvSpPr>
          <p:cNvPr id="33" name="Text Box 20"/>
          <p:cNvSpPr txBox="1"/>
          <p:nvPr/>
        </p:nvSpPr>
        <p:spPr>
          <a:xfrm>
            <a:off x="3628256" y="3933056"/>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COE or third-party administrator</a:t>
            </a:r>
            <a:endParaRPr lang="en-US" sz="1400" b="1" dirty="0">
              <a:latin typeface="Arial" panose="020B0604020202020204" pitchFamily="34" charset="0"/>
              <a:ea typeface="Times New Roman"/>
              <a:cs typeface="Arial" panose="020B0604020202020204" pitchFamily="34" charset="0"/>
            </a:endParaRPr>
          </a:p>
        </p:txBody>
      </p:sp>
      <p:sp>
        <p:nvSpPr>
          <p:cNvPr id="34" name="Text Box 25"/>
          <p:cNvSpPr txBox="1"/>
          <p:nvPr/>
        </p:nvSpPr>
        <p:spPr>
          <a:xfrm>
            <a:off x="6661736" y="5424638"/>
            <a:ext cx="1438656"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Primary FI lender and secondary  investor</a:t>
            </a:r>
            <a:endParaRPr lang="en-US" sz="1400" dirty="0">
              <a:latin typeface="Arial" panose="020B0604020202020204" pitchFamily="34" charset="0"/>
              <a:ea typeface="Times New Roman"/>
              <a:cs typeface="Arial" panose="020B0604020202020204" pitchFamily="34" charset="0"/>
            </a:endParaRPr>
          </a:p>
        </p:txBody>
      </p:sp>
      <p:sp>
        <p:nvSpPr>
          <p:cNvPr id="38" name="Text Box 20"/>
          <p:cNvSpPr txBox="1"/>
          <p:nvPr/>
        </p:nvSpPr>
        <p:spPr>
          <a:xfrm>
            <a:off x="6652593" y="1052736"/>
            <a:ext cx="1447799" cy="1028698"/>
          </a:xfrm>
          <a:prstGeom prst="rect">
            <a:avLst/>
          </a:prstGeom>
          <a:solidFill>
            <a:schemeClr val="bg1">
              <a:lumMod val="65000"/>
            </a:schemeClr>
          </a:solidFill>
          <a:ln>
            <a:solidFill>
              <a:schemeClr val="bg1">
                <a:lumMod val="6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GOA</a:t>
            </a: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(CCEMC) </a:t>
            </a:r>
            <a:endParaRPr lang="en-US" sz="1400" dirty="0">
              <a:solidFill>
                <a:schemeClr val="tx1"/>
              </a:solidFill>
              <a:latin typeface="Arial" panose="020B0604020202020204" pitchFamily="34" charset="0"/>
              <a:ea typeface="Times New Roman"/>
              <a:cs typeface="Arial" panose="020B0604020202020204" pitchFamily="34" charset="0"/>
            </a:endParaRPr>
          </a:p>
        </p:txBody>
      </p:sp>
      <p:sp>
        <p:nvSpPr>
          <p:cNvPr id="40" name="Text Box 20"/>
          <p:cNvSpPr txBox="1"/>
          <p:nvPr/>
        </p:nvSpPr>
        <p:spPr>
          <a:xfrm>
            <a:off x="6652592" y="2328294"/>
            <a:ext cx="1447800" cy="1028698"/>
          </a:xfrm>
          <a:prstGeom prst="rect">
            <a:avLst/>
          </a:prstGeom>
          <a:solidFill>
            <a:schemeClr val="accent3">
              <a:lumMod val="60000"/>
              <a:lumOff val="4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COE </a:t>
            </a:r>
            <a:endParaRPr lang="en-US" sz="1400" b="1" dirty="0">
              <a:solidFill>
                <a:schemeClr val="tx1"/>
              </a:solidFill>
              <a:latin typeface="Arial" panose="020B0604020202020204" pitchFamily="34" charset="0"/>
              <a:ea typeface="Times New Roman"/>
              <a:cs typeface="Arial" panose="020B0604020202020204" pitchFamily="34" charset="0"/>
            </a:endParaRPr>
          </a:p>
        </p:txBody>
      </p:sp>
      <p:sp>
        <p:nvSpPr>
          <p:cNvPr id="41" name="Text Box 66"/>
          <p:cNvSpPr txBox="1"/>
          <p:nvPr/>
        </p:nvSpPr>
        <p:spPr>
          <a:xfrm>
            <a:off x="3563938" y="2420938"/>
            <a:ext cx="1547812" cy="7207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(Managed) Energy Savings Agreement (ESA)</a:t>
            </a:r>
            <a:endParaRPr lang="en-US" sz="1000" dirty="0">
              <a:latin typeface="Arial" panose="020B0604020202020204" pitchFamily="34" charset="0"/>
              <a:ea typeface="Times New Roman"/>
              <a:cs typeface="Arial" panose="020B0604020202020204" pitchFamily="34" charset="0"/>
            </a:endParaRPr>
          </a:p>
        </p:txBody>
      </p:sp>
      <p:sp>
        <p:nvSpPr>
          <p:cNvPr id="42" name="Text Box 20"/>
          <p:cNvSpPr txBox="1"/>
          <p:nvPr/>
        </p:nvSpPr>
        <p:spPr>
          <a:xfrm>
            <a:off x="1835696" y="2256287"/>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Special Purpose Entity</a:t>
            </a:r>
            <a:endParaRPr lang="en-US" sz="1400" b="1" dirty="0">
              <a:latin typeface="Arial" panose="020B0604020202020204" pitchFamily="34" charset="0"/>
              <a:ea typeface="Times New Roman"/>
              <a:cs typeface="Arial" panose="020B0604020202020204" pitchFamily="34" charset="0"/>
            </a:endParaRPr>
          </a:p>
        </p:txBody>
      </p:sp>
      <p:sp>
        <p:nvSpPr>
          <p:cNvPr id="48" name="Text Box 66"/>
          <p:cNvSpPr txBox="1"/>
          <p:nvPr/>
        </p:nvSpPr>
        <p:spPr>
          <a:xfrm>
            <a:off x="3635375" y="5272088"/>
            <a:ext cx="1441450" cy="46037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Project capital</a:t>
            </a:r>
          </a:p>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 (line of credit, loan)</a:t>
            </a:r>
            <a:endParaRPr lang="en-US" sz="1000" dirty="0">
              <a:latin typeface="Arial" panose="020B0604020202020204" pitchFamily="34" charset="0"/>
              <a:ea typeface="Times New Roman"/>
              <a:cs typeface="Arial" panose="020B0604020202020204" pitchFamily="34" charset="0"/>
            </a:endParaRPr>
          </a:p>
        </p:txBody>
      </p:sp>
      <p:sp>
        <p:nvSpPr>
          <p:cNvPr id="49" name="Text Box 66"/>
          <p:cNvSpPr txBox="1"/>
          <p:nvPr/>
        </p:nvSpPr>
        <p:spPr>
          <a:xfrm>
            <a:off x="6045200" y="5845175"/>
            <a:ext cx="398463"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cxnSp>
        <p:nvCxnSpPr>
          <p:cNvPr id="51" name="Straight Arrow Connector 50"/>
          <p:cNvCxnSpPr/>
          <p:nvPr/>
        </p:nvCxnSpPr>
        <p:spPr>
          <a:xfrm>
            <a:off x="971550" y="2770188"/>
            <a:ext cx="0" cy="1163637"/>
          </a:xfrm>
          <a:prstGeom prst="straightConnector1">
            <a:avLst/>
          </a:prstGeom>
          <a:ln w="28575">
            <a:solidFill>
              <a:srgbClr val="293315"/>
            </a:solidFill>
            <a:prstDash val="sysDash"/>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971550" y="2781300"/>
            <a:ext cx="931863" cy="0"/>
          </a:xfrm>
          <a:prstGeom prst="straightConnector1">
            <a:avLst/>
          </a:prstGeom>
          <a:ln w="28575">
            <a:solidFill>
              <a:srgbClr val="293315"/>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 name="Text Box 66"/>
          <p:cNvSpPr txBox="1"/>
          <p:nvPr/>
        </p:nvSpPr>
        <p:spPr>
          <a:xfrm>
            <a:off x="395288" y="3141663"/>
            <a:ext cx="1109662" cy="4953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ESPC</a:t>
            </a:r>
          </a:p>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(large projects)</a:t>
            </a:r>
            <a:endParaRPr lang="en-US" sz="1000" dirty="0">
              <a:latin typeface="Arial" panose="020B0604020202020204" pitchFamily="34" charset="0"/>
              <a:ea typeface="Times New Roman"/>
              <a:cs typeface="Arial" panose="020B0604020202020204" pitchFamily="34" charset="0"/>
            </a:endParaRPr>
          </a:p>
        </p:txBody>
      </p:sp>
      <p:cxnSp>
        <p:nvCxnSpPr>
          <p:cNvPr id="58" name="Straight Arrow Connector 57"/>
          <p:cNvCxnSpPr/>
          <p:nvPr/>
        </p:nvCxnSpPr>
        <p:spPr>
          <a:xfrm flipH="1">
            <a:off x="2606675" y="1114425"/>
            <a:ext cx="20638" cy="1141413"/>
          </a:xfrm>
          <a:prstGeom prst="straightConnector1">
            <a:avLst/>
          </a:prstGeom>
          <a:ln w="28575">
            <a:solidFill>
              <a:srgbClr val="293315"/>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2627313" y="1125538"/>
            <a:ext cx="1008062" cy="0"/>
          </a:xfrm>
          <a:prstGeom prst="straightConnector1">
            <a:avLst/>
          </a:prstGeom>
          <a:ln w="28575">
            <a:solidFill>
              <a:srgbClr val="293315"/>
            </a:solidFill>
            <a:prstDash val="sysDash"/>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 Box 66"/>
          <p:cNvSpPr txBox="1"/>
          <p:nvPr/>
        </p:nvSpPr>
        <p:spPr>
          <a:xfrm>
            <a:off x="2051050" y="1493838"/>
            <a:ext cx="1109663" cy="4953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(Managed) ESA</a:t>
            </a:r>
          </a:p>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(large projects)</a:t>
            </a:r>
            <a:endParaRPr lang="en-US" sz="1000" dirty="0">
              <a:latin typeface="Arial" panose="020B0604020202020204" pitchFamily="34" charset="0"/>
              <a:ea typeface="Times New Roman"/>
              <a:cs typeface="Arial" panose="020B0604020202020204" pitchFamily="34" charset="0"/>
            </a:endParaRPr>
          </a:p>
        </p:txBody>
      </p:sp>
      <p:cxnSp>
        <p:nvCxnSpPr>
          <p:cNvPr id="62" name="Straight Arrow Connector 61"/>
          <p:cNvCxnSpPr/>
          <p:nvPr/>
        </p:nvCxnSpPr>
        <p:spPr>
          <a:xfrm>
            <a:off x="3276600" y="3284538"/>
            <a:ext cx="358775" cy="649287"/>
          </a:xfrm>
          <a:prstGeom prst="straightConnector1">
            <a:avLst/>
          </a:prstGeom>
          <a:ln w="28575">
            <a:solidFill>
              <a:srgbClr val="293315"/>
            </a:solidFill>
            <a:prstDash val="sysDash"/>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63" name="Text Box 66"/>
          <p:cNvSpPr txBox="1"/>
          <p:nvPr/>
        </p:nvSpPr>
        <p:spPr>
          <a:xfrm>
            <a:off x="2886075" y="3500438"/>
            <a:ext cx="1109663" cy="2476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Large projects</a:t>
            </a:r>
            <a:endParaRPr lang="en-US" sz="1000" dirty="0">
              <a:latin typeface="Arial" panose="020B0604020202020204" pitchFamily="34" charset="0"/>
              <a:ea typeface="Times New Roman"/>
              <a:cs typeface="Arial" panose="020B0604020202020204" pitchFamily="34" charset="0"/>
            </a:endParaRPr>
          </a:p>
        </p:txBody>
      </p:sp>
      <p:cxnSp>
        <p:nvCxnSpPr>
          <p:cNvPr id="64" name="Straight Arrow Connector 63"/>
          <p:cNvCxnSpPr/>
          <p:nvPr/>
        </p:nvCxnSpPr>
        <p:spPr>
          <a:xfrm>
            <a:off x="8088313" y="2852738"/>
            <a:ext cx="576262"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a:off x="8101013" y="6021388"/>
            <a:ext cx="574675"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8669338" y="1557338"/>
            <a:ext cx="6350" cy="446405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9" name="Text Box 66"/>
          <p:cNvSpPr txBox="1"/>
          <p:nvPr/>
        </p:nvSpPr>
        <p:spPr>
          <a:xfrm>
            <a:off x="8205788" y="267652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83" name="Text Box 66"/>
          <p:cNvSpPr txBox="1"/>
          <p:nvPr/>
        </p:nvSpPr>
        <p:spPr>
          <a:xfrm>
            <a:off x="8172450" y="4292600"/>
            <a:ext cx="936625" cy="812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Provision of LRF or subordinate debt</a:t>
            </a:r>
            <a:endParaRPr lang="en-US" sz="1000" dirty="0">
              <a:latin typeface="Arial" panose="020B0604020202020204" pitchFamily="34" charset="0"/>
              <a:ea typeface="Times New Roman"/>
              <a:cs typeface="Arial" panose="020B0604020202020204" pitchFamily="34" charset="0"/>
            </a:endParaRPr>
          </a:p>
        </p:txBody>
      </p:sp>
      <p:cxnSp>
        <p:nvCxnSpPr>
          <p:cNvPr id="84" name="Straight Arrow Connector 83"/>
          <p:cNvCxnSpPr/>
          <p:nvPr/>
        </p:nvCxnSpPr>
        <p:spPr>
          <a:xfrm>
            <a:off x="6076950" y="1557338"/>
            <a:ext cx="7938" cy="2951162"/>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2" name="Text Box 66"/>
          <p:cNvSpPr txBox="1"/>
          <p:nvPr/>
        </p:nvSpPr>
        <p:spPr>
          <a:xfrm>
            <a:off x="5292725" y="3849688"/>
            <a:ext cx="1800225" cy="123507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Grant for start-up costs, initial admin costs, and any incentives (rebates, coupons)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sym typeface="Wingdings 2"/>
              </a:rPr>
              <a:t>Project capital (endowment, line of credit, loan)</a:t>
            </a:r>
            <a:endParaRPr lang="en-US" sz="1000" dirty="0">
              <a:latin typeface="Arial" panose="020B0604020202020204" pitchFamily="34" charset="0"/>
              <a:ea typeface="Times New Roman"/>
              <a:cs typeface="Arial" panose="020B0604020202020204" pitchFamily="34" charset="0"/>
            </a:endParaRPr>
          </a:p>
        </p:txBody>
      </p:sp>
      <p:cxnSp>
        <p:nvCxnSpPr>
          <p:cNvPr id="103" name="Straight Arrow Connector 102"/>
          <p:cNvCxnSpPr/>
          <p:nvPr/>
        </p:nvCxnSpPr>
        <p:spPr>
          <a:xfrm>
            <a:off x="8101013" y="1557338"/>
            <a:ext cx="574675"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4" name="Text Box 66"/>
          <p:cNvSpPr txBox="1"/>
          <p:nvPr/>
        </p:nvSpPr>
        <p:spPr>
          <a:xfrm>
            <a:off x="8172450" y="1412875"/>
            <a:ext cx="398463"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cxnSp>
        <p:nvCxnSpPr>
          <p:cNvPr id="105" name="Straight Arrow Connector 104"/>
          <p:cNvCxnSpPr/>
          <p:nvPr/>
        </p:nvCxnSpPr>
        <p:spPr>
          <a:xfrm>
            <a:off x="6084888" y="1557338"/>
            <a:ext cx="574675"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6084888" y="2852738"/>
            <a:ext cx="574675"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7" name="Text Box 66"/>
          <p:cNvSpPr txBox="1"/>
          <p:nvPr/>
        </p:nvSpPr>
        <p:spPr>
          <a:xfrm>
            <a:off x="6189663" y="14128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108" name="Text Box 66"/>
          <p:cNvSpPr txBox="1"/>
          <p:nvPr/>
        </p:nvSpPr>
        <p:spPr>
          <a:xfrm>
            <a:off x="6189663" y="27082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6"/>
          <p:cNvSpPr txBox="1"/>
          <p:nvPr/>
        </p:nvSpPr>
        <p:spPr>
          <a:xfrm rot="16200000">
            <a:off x="-971550" y="3181350"/>
            <a:ext cx="3429000" cy="4953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600" b="1" dirty="0">
                <a:latin typeface="Arial" panose="020B0604020202020204" pitchFamily="34" charset="0"/>
                <a:ea typeface="Times New Roman"/>
                <a:cs typeface="Arial" panose="020B0604020202020204" pitchFamily="34" charset="0"/>
              </a:rPr>
              <a:t>BAU utility bills</a:t>
            </a:r>
            <a:endParaRPr lang="en-US" sz="1600" b="1" dirty="0">
              <a:latin typeface="Arial" panose="020B0604020202020204" pitchFamily="34" charset="0"/>
              <a:ea typeface="Times New Roman"/>
              <a:cs typeface="Arial" panose="020B0604020202020204" pitchFamily="34" charset="0"/>
            </a:endParaRPr>
          </a:p>
        </p:txBody>
      </p:sp>
      <p:cxnSp>
        <p:nvCxnSpPr>
          <p:cNvPr id="6" name="Straight Connector 5"/>
          <p:cNvCxnSpPr/>
          <p:nvPr/>
        </p:nvCxnSpPr>
        <p:spPr>
          <a:xfrm>
            <a:off x="1828800" y="1600200"/>
            <a:ext cx="0" cy="3657600"/>
          </a:xfrm>
          <a:prstGeom prst="line">
            <a:avLst/>
          </a:prstGeom>
          <a:ln w="28575">
            <a:solidFill>
              <a:srgbClr val="293315"/>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1828800" y="5257800"/>
            <a:ext cx="5943600" cy="0"/>
          </a:xfrm>
          <a:prstGeom prst="line">
            <a:avLst/>
          </a:prstGeom>
          <a:ln w="28575">
            <a:solidFill>
              <a:srgbClr val="293315"/>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Text Box 66"/>
          <p:cNvSpPr txBox="1"/>
          <p:nvPr/>
        </p:nvSpPr>
        <p:spPr>
          <a:xfrm>
            <a:off x="1676400" y="5334000"/>
            <a:ext cx="3048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-3</a:t>
            </a:r>
            <a:endParaRPr lang="en-US" sz="1000" dirty="0">
              <a:latin typeface="Arial" panose="020B0604020202020204" pitchFamily="34" charset="0"/>
              <a:ea typeface="Times New Roman"/>
              <a:cs typeface="Arial" panose="020B0604020202020204" pitchFamily="34" charset="0"/>
            </a:endParaRPr>
          </a:p>
        </p:txBody>
      </p:sp>
      <p:sp>
        <p:nvSpPr>
          <p:cNvPr id="11" name="Text Box 66"/>
          <p:cNvSpPr txBox="1"/>
          <p:nvPr/>
        </p:nvSpPr>
        <p:spPr>
          <a:xfrm>
            <a:off x="2590800" y="5334000"/>
            <a:ext cx="3048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0</a:t>
            </a:r>
          </a:p>
        </p:txBody>
      </p:sp>
      <p:sp>
        <p:nvSpPr>
          <p:cNvPr id="12" name="Text Box 66"/>
          <p:cNvSpPr txBox="1"/>
          <p:nvPr/>
        </p:nvSpPr>
        <p:spPr>
          <a:xfrm>
            <a:off x="3429000" y="5334000"/>
            <a:ext cx="3810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+3</a:t>
            </a:r>
            <a:endParaRPr lang="en-US" sz="1000" dirty="0">
              <a:latin typeface="Arial" panose="020B0604020202020204" pitchFamily="34" charset="0"/>
              <a:ea typeface="Times New Roman"/>
              <a:cs typeface="Arial" panose="020B0604020202020204" pitchFamily="34" charset="0"/>
            </a:endParaRPr>
          </a:p>
        </p:txBody>
      </p:sp>
      <p:sp>
        <p:nvSpPr>
          <p:cNvPr id="13" name="Text Box 66"/>
          <p:cNvSpPr txBox="1"/>
          <p:nvPr/>
        </p:nvSpPr>
        <p:spPr>
          <a:xfrm>
            <a:off x="4343400" y="5334000"/>
            <a:ext cx="3810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+6</a:t>
            </a:r>
            <a:endParaRPr lang="en-US" sz="1000" dirty="0">
              <a:latin typeface="Arial" panose="020B0604020202020204" pitchFamily="34" charset="0"/>
              <a:ea typeface="Times New Roman"/>
              <a:cs typeface="Arial" panose="020B0604020202020204" pitchFamily="34" charset="0"/>
            </a:endParaRPr>
          </a:p>
        </p:txBody>
      </p:sp>
      <p:sp>
        <p:nvSpPr>
          <p:cNvPr id="14" name="Text Box 66"/>
          <p:cNvSpPr txBox="1"/>
          <p:nvPr/>
        </p:nvSpPr>
        <p:spPr>
          <a:xfrm>
            <a:off x="5181600" y="5334000"/>
            <a:ext cx="4572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+9</a:t>
            </a:r>
            <a:endParaRPr lang="en-US" sz="1000" dirty="0">
              <a:latin typeface="Arial" panose="020B0604020202020204" pitchFamily="34" charset="0"/>
              <a:ea typeface="Times New Roman"/>
              <a:cs typeface="Arial" panose="020B0604020202020204" pitchFamily="34" charset="0"/>
            </a:endParaRPr>
          </a:p>
        </p:txBody>
      </p:sp>
      <p:sp>
        <p:nvSpPr>
          <p:cNvPr id="15" name="Text Box 66"/>
          <p:cNvSpPr txBox="1"/>
          <p:nvPr/>
        </p:nvSpPr>
        <p:spPr>
          <a:xfrm>
            <a:off x="6172200" y="5334000"/>
            <a:ext cx="4572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+12</a:t>
            </a:r>
            <a:endParaRPr lang="en-US" sz="1000" dirty="0">
              <a:latin typeface="Arial" panose="020B0604020202020204" pitchFamily="34" charset="0"/>
              <a:ea typeface="Times New Roman"/>
              <a:cs typeface="Arial" panose="020B0604020202020204" pitchFamily="34" charset="0"/>
            </a:endParaRPr>
          </a:p>
        </p:txBody>
      </p:sp>
      <p:sp>
        <p:nvSpPr>
          <p:cNvPr id="17" name="Text Box 66"/>
          <p:cNvSpPr txBox="1"/>
          <p:nvPr/>
        </p:nvSpPr>
        <p:spPr>
          <a:xfrm>
            <a:off x="7162800" y="5334000"/>
            <a:ext cx="4572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+15</a:t>
            </a:r>
            <a:endParaRPr lang="en-US" sz="1000" dirty="0">
              <a:latin typeface="Arial" panose="020B0604020202020204" pitchFamily="34" charset="0"/>
              <a:ea typeface="Times New Roman"/>
              <a:cs typeface="Arial" panose="020B0604020202020204" pitchFamily="34" charset="0"/>
            </a:endParaRPr>
          </a:p>
        </p:txBody>
      </p:sp>
      <p:sp>
        <p:nvSpPr>
          <p:cNvPr id="18" name="Text Box 66"/>
          <p:cNvSpPr txBox="1"/>
          <p:nvPr/>
        </p:nvSpPr>
        <p:spPr>
          <a:xfrm>
            <a:off x="1295400" y="5105400"/>
            <a:ext cx="4572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0%</a:t>
            </a:r>
            <a:endParaRPr lang="en-US" sz="1000" dirty="0">
              <a:latin typeface="Arial" panose="020B0604020202020204" pitchFamily="34" charset="0"/>
              <a:ea typeface="Times New Roman"/>
              <a:cs typeface="Arial" panose="020B0604020202020204" pitchFamily="34" charset="0"/>
            </a:endParaRPr>
          </a:p>
        </p:txBody>
      </p:sp>
      <p:sp>
        <p:nvSpPr>
          <p:cNvPr id="19" name="Text Box 66"/>
          <p:cNvSpPr txBox="1"/>
          <p:nvPr/>
        </p:nvSpPr>
        <p:spPr>
          <a:xfrm>
            <a:off x="1219200" y="1447800"/>
            <a:ext cx="5334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100%</a:t>
            </a:r>
            <a:endParaRPr lang="en-US" sz="1000" dirty="0">
              <a:latin typeface="Arial" panose="020B0604020202020204" pitchFamily="34" charset="0"/>
              <a:ea typeface="Times New Roman"/>
              <a:cs typeface="Arial" panose="020B0604020202020204" pitchFamily="34" charset="0"/>
            </a:endParaRPr>
          </a:p>
        </p:txBody>
      </p:sp>
      <p:sp>
        <p:nvSpPr>
          <p:cNvPr id="20" name="Text Box 66"/>
          <p:cNvSpPr txBox="1"/>
          <p:nvPr/>
        </p:nvSpPr>
        <p:spPr>
          <a:xfrm>
            <a:off x="1219200" y="2743200"/>
            <a:ext cx="533400" cy="3810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65%</a:t>
            </a:r>
            <a:endParaRPr lang="en-US" sz="1000" dirty="0">
              <a:latin typeface="Arial" panose="020B0604020202020204" pitchFamily="34" charset="0"/>
              <a:ea typeface="Times New Roman"/>
              <a:cs typeface="Arial" panose="020B0604020202020204" pitchFamily="34" charset="0"/>
            </a:endParaRPr>
          </a:p>
        </p:txBody>
      </p:sp>
      <p:sp>
        <p:nvSpPr>
          <p:cNvPr id="24" name="Text Box 20"/>
          <p:cNvSpPr txBox="1"/>
          <p:nvPr/>
        </p:nvSpPr>
        <p:spPr>
          <a:xfrm>
            <a:off x="1866900" y="1628774"/>
            <a:ext cx="876300" cy="3552825"/>
          </a:xfrm>
          <a:prstGeom prst="rect">
            <a:avLst/>
          </a:prstGeom>
          <a:solidFill>
            <a:schemeClr val="accent1">
              <a:lumMod val="5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ea typeface="Times New Roman"/>
              </a:rPr>
              <a:t> </a:t>
            </a:r>
            <a:endParaRPr lang="en-US" sz="1400" dirty="0">
              <a:ea typeface="Times New Roman"/>
            </a:endParaRPr>
          </a:p>
          <a:p>
            <a:pPr algn="ctr" fontAlgn="auto">
              <a:lnSpc>
                <a:spcPct val="115000"/>
              </a:lnSpc>
              <a:spcBef>
                <a:spcPts val="0"/>
              </a:spcBef>
              <a:spcAft>
                <a:spcPts val="0"/>
              </a:spcAft>
              <a:defRPr/>
            </a:pPr>
            <a:endParaRPr lang="en-US" sz="1400" b="1" dirty="0">
              <a:ea typeface="Times New Roman"/>
            </a:endParaRPr>
          </a:p>
          <a:p>
            <a:pPr algn="ctr" fontAlgn="auto">
              <a:lnSpc>
                <a:spcPct val="115000"/>
              </a:lnSpc>
              <a:spcBef>
                <a:spcPts val="0"/>
              </a:spcBef>
              <a:spcAft>
                <a:spcPts val="0"/>
              </a:spcAft>
              <a:defRPr/>
            </a:pPr>
            <a:endParaRPr lang="en-US" sz="1400" b="1" dirty="0">
              <a:ea typeface="Times New Roman"/>
            </a:endParaRPr>
          </a:p>
          <a:p>
            <a:pPr algn="ctr" fontAlgn="auto">
              <a:lnSpc>
                <a:spcPct val="115000"/>
              </a:lnSpc>
              <a:spcBef>
                <a:spcPts val="0"/>
              </a:spcBef>
              <a:spcAft>
                <a:spcPts val="0"/>
              </a:spcAft>
              <a:defRPr/>
            </a:pPr>
            <a:endParaRPr lang="en-US" sz="1400" b="1" dirty="0">
              <a:ea typeface="Times New Roman"/>
            </a:endParaRPr>
          </a:p>
          <a:p>
            <a:pPr algn="ctr" fontAlgn="auto">
              <a:lnSpc>
                <a:spcPct val="115000"/>
              </a:lnSpc>
              <a:spcBef>
                <a:spcPts val="0"/>
              </a:spcBef>
              <a:spcAft>
                <a:spcPts val="0"/>
              </a:spcAft>
              <a:defRPr/>
            </a:pPr>
            <a:endParaRPr lang="en-US" sz="1400" b="1" dirty="0">
              <a:ea typeface="Times New Roman"/>
            </a:endParaRPr>
          </a:p>
          <a:p>
            <a:pPr algn="ctr" fontAlgn="auto">
              <a:lnSpc>
                <a:spcPct val="115000"/>
              </a:lnSpc>
              <a:spcBef>
                <a:spcPts val="0"/>
              </a:spcBef>
              <a:spcAft>
                <a:spcPts val="0"/>
              </a:spcAft>
              <a:defRPr/>
            </a:pPr>
            <a:endParaRPr lang="en-US" sz="1400" b="1" dirty="0">
              <a:ea typeface="Times New Roman"/>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Utility bills  before  ‘project’</a:t>
            </a:r>
            <a:endParaRPr lang="en-US" sz="1400"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ea typeface="Times New Roman"/>
              </a:rPr>
              <a:t> </a:t>
            </a:r>
            <a:endParaRPr lang="en-US" sz="1400" dirty="0">
              <a:ea typeface="Times New Roman"/>
            </a:endParaRPr>
          </a:p>
        </p:txBody>
      </p:sp>
      <p:sp>
        <p:nvSpPr>
          <p:cNvPr id="25" name="Text Box 20"/>
          <p:cNvSpPr txBox="1"/>
          <p:nvPr/>
        </p:nvSpPr>
        <p:spPr>
          <a:xfrm>
            <a:off x="2743200" y="2895600"/>
            <a:ext cx="4953000" cy="2286000"/>
          </a:xfrm>
          <a:prstGeom prst="rect">
            <a:avLst/>
          </a:prstGeom>
          <a:solidFill>
            <a:schemeClr val="tx2">
              <a:lumMod val="60000"/>
              <a:lumOff val="40000"/>
            </a:schemeClr>
          </a:solidFill>
          <a:ln>
            <a:solidFill>
              <a:schemeClr val="accent1">
                <a:lumMod val="40000"/>
                <a:lumOff val="6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 </a:t>
            </a:r>
            <a:endParaRPr lang="en-US" sz="1400"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14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20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Utility bills after ‘project’ </a:t>
            </a: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(e.g., 65% of pre-project bills)</a:t>
            </a:r>
            <a:endParaRPr lang="en-US" sz="1400"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 </a:t>
            </a:r>
            <a:endParaRPr lang="en-US" sz="1400" dirty="0">
              <a:latin typeface="Arial" panose="020B0604020202020204" pitchFamily="34" charset="0"/>
              <a:ea typeface="Times New Roman"/>
              <a:cs typeface="Arial" panose="020B0604020202020204" pitchFamily="34" charset="0"/>
            </a:endParaRPr>
          </a:p>
        </p:txBody>
      </p:sp>
      <p:sp>
        <p:nvSpPr>
          <p:cNvPr id="26" name="Text Box 20"/>
          <p:cNvSpPr txBox="1"/>
          <p:nvPr/>
        </p:nvSpPr>
        <p:spPr>
          <a:xfrm>
            <a:off x="2743200" y="1600200"/>
            <a:ext cx="4953000" cy="1295400"/>
          </a:xfrm>
          <a:prstGeom prst="rect">
            <a:avLst/>
          </a:prstGeom>
          <a:solidFill>
            <a:schemeClr val="tx2">
              <a:lumMod val="20000"/>
              <a:lumOff val="80000"/>
            </a:schemeClr>
          </a:solidFill>
          <a:ln/>
        </p:spPr>
        <p:style>
          <a:lnRef idx="0">
            <a:schemeClr val="accent4"/>
          </a:lnRef>
          <a:fillRef idx="3">
            <a:schemeClr val="accent4"/>
          </a:fillRef>
          <a:effectRef idx="3">
            <a:schemeClr val="accent4"/>
          </a:effectRef>
          <a:fontRef idx="minor">
            <a:schemeClr val="lt1"/>
          </a:fontRef>
        </p:style>
        <p:txBody>
          <a:bodyPr/>
          <a:lstStyle/>
          <a:p>
            <a:pPr marL="2286000" algn="ctr" fontAlgn="auto">
              <a:lnSpc>
                <a:spcPct val="115000"/>
              </a:lnSpc>
              <a:spcBef>
                <a:spcPts val="0"/>
              </a:spcBef>
              <a:spcAft>
                <a:spcPts val="0"/>
              </a:spcAft>
              <a:defRPr/>
            </a:pPr>
            <a:endParaRPr lang="en-US" sz="600" dirty="0">
              <a:solidFill>
                <a:schemeClr val="tx1"/>
              </a:solidFill>
              <a:latin typeface="Arial" panose="020B0604020202020204" pitchFamily="34" charset="0"/>
              <a:ea typeface="Times New Roman"/>
              <a:cs typeface="Arial" panose="020B0604020202020204" pitchFamily="34" charset="0"/>
            </a:endParaRPr>
          </a:p>
          <a:p>
            <a:pPr marL="2286000" algn="ctr" fontAlgn="auto">
              <a:lnSpc>
                <a:spcPct val="115000"/>
              </a:lnSpc>
              <a:spcBef>
                <a:spcPts val="0"/>
              </a:spcBef>
              <a:spcAft>
                <a:spcPts val="0"/>
              </a:spcAft>
              <a:defRPr/>
            </a:pPr>
            <a:endParaRPr lang="en-US" sz="500" dirty="0">
              <a:solidFill>
                <a:schemeClr val="tx1"/>
              </a:solidFill>
              <a:latin typeface="Arial" panose="020B0604020202020204" pitchFamily="34" charset="0"/>
              <a:ea typeface="Times New Roman"/>
              <a:cs typeface="Arial" panose="020B0604020202020204" pitchFamily="34" charset="0"/>
            </a:endParaRPr>
          </a:p>
          <a:p>
            <a:pPr marL="2290763" algn="ctr" fontAlgn="auto">
              <a:lnSpc>
                <a:spcPct val="115000"/>
              </a:lnSpc>
              <a:spcBef>
                <a:spcPts val="0"/>
              </a:spcBef>
              <a:spcAft>
                <a:spcPts val="0"/>
              </a:spcAft>
              <a:defRPr/>
            </a:pPr>
            <a:r>
              <a:rPr lang="en-US" sz="1200" dirty="0">
                <a:solidFill>
                  <a:schemeClr val="tx1"/>
                </a:solidFill>
                <a:latin typeface="Arial" panose="020B0604020202020204" pitchFamily="34" charset="0"/>
                <a:ea typeface="Times New Roman"/>
                <a:cs typeface="Arial" panose="020B0604020202020204" pitchFamily="34" charset="0"/>
              </a:rPr>
              <a:t>Verified </a:t>
            </a:r>
            <a:r>
              <a:rPr lang="en-US" sz="1200" dirty="0">
                <a:solidFill>
                  <a:schemeClr val="tx1"/>
                </a:solidFill>
                <a:latin typeface="Arial" panose="020B0604020202020204" pitchFamily="34" charset="0"/>
                <a:ea typeface="Times New Roman"/>
                <a:cs typeface="Arial" panose="020B0604020202020204" pitchFamily="34" charset="0"/>
              </a:rPr>
              <a:t>e</a:t>
            </a:r>
            <a:r>
              <a:rPr lang="en-US" sz="1200" dirty="0">
                <a:solidFill>
                  <a:schemeClr val="tx1"/>
                </a:solidFill>
                <a:latin typeface="Arial" panose="020B0604020202020204" pitchFamily="34" charset="0"/>
                <a:ea typeface="Times New Roman"/>
                <a:cs typeface="Arial" panose="020B0604020202020204" pitchFamily="34" charset="0"/>
              </a:rPr>
              <a:t>nergy savings accruing to property owner (e.g., 35% reduction in pre-project utility bills – hence, cash flow positive from day one)</a:t>
            </a:r>
            <a:r>
              <a:rPr lang="en-US" sz="1200" dirty="0">
                <a:solidFill>
                  <a:schemeClr val="tx1"/>
                </a:solidFill>
                <a:latin typeface="Arial" panose="020B0604020202020204" pitchFamily="34" charset="0"/>
                <a:ea typeface="Times New Roman"/>
                <a:cs typeface="Arial" panose="020B0604020202020204" pitchFamily="34" charset="0"/>
              </a:rPr>
              <a:t> </a:t>
            </a:r>
          </a:p>
        </p:txBody>
      </p:sp>
      <p:sp>
        <p:nvSpPr>
          <p:cNvPr id="28" name="Text Box 20"/>
          <p:cNvSpPr txBox="1"/>
          <p:nvPr/>
        </p:nvSpPr>
        <p:spPr>
          <a:xfrm>
            <a:off x="2743200" y="1981200"/>
            <a:ext cx="1828800" cy="923926"/>
          </a:xfrm>
          <a:prstGeom prst="rect">
            <a:avLst/>
          </a:prstGeom>
          <a:solidFill>
            <a:schemeClr val="accent6">
              <a:lumMod val="7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300"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200" dirty="0">
                <a:solidFill>
                  <a:schemeClr val="tx1"/>
                </a:solidFill>
                <a:latin typeface="Arial" panose="020B0604020202020204" pitchFamily="34" charset="0"/>
                <a:ea typeface="Times New Roman"/>
                <a:cs typeface="Arial" panose="020B0604020202020204" pitchFamily="34" charset="0"/>
              </a:rPr>
              <a:t>Recovery of  investment costs (financing cost) plus service costs</a:t>
            </a:r>
            <a:endParaRPr lang="en-US" sz="1200"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200" dirty="0">
                <a:solidFill>
                  <a:schemeClr val="tx1"/>
                </a:solidFill>
                <a:latin typeface="Arial" panose="020B0604020202020204" pitchFamily="34" charset="0"/>
                <a:ea typeface="Times New Roman"/>
                <a:cs typeface="Arial" panose="020B0604020202020204" pitchFamily="34" charset="0"/>
              </a:rPr>
              <a:t> </a:t>
            </a:r>
          </a:p>
        </p:txBody>
      </p:sp>
      <p:sp>
        <p:nvSpPr>
          <p:cNvPr id="30" name="Text Box 66"/>
          <p:cNvSpPr txBox="1"/>
          <p:nvPr/>
        </p:nvSpPr>
        <p:spPr>
          <a:xfrm>
            <a:off x="2809875" y="5943600"/>
            <a:ext cx="1685925" cy="304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200" dirty="0">
                <a:latin typeface="Arial" panose="020B0604020202020204" pitchFamily="34" charset="0"/>
                <a:ea typeface="Times New Roman"/>
                <a:cs typeface="Arial" panose="020B0604020202020204" pitchFamily="34" charset="0"/>
              </a:rPr>
              <a:t>Term of contract</a:t>
            </a:r>
            <a:endParaRPr lang="en-US" sz="1200" dirty="0">
              <a:latin typeface="Arial" panose="020B0604020202020204" pitchFamily="34" charset="0"/>
              <a:ea typeface="Times New Roman"/>
              <a:cs typeface="Arial" panose="020B0604020202020204" pitchFamily="34" charset="0"/>
            </a:endParaRPr>
          </a:p>
        </p:txBody>
      </p:sp>
      <p:sp>
        <p:nvSpPr>
          <p:cNvPr id="31" name="Left Brace 30"/>
          <p:cNvSpPr/>
          <p:nvPr/>
        </p:nvSpPr>
        <p:spPr>
          <a:xfrm rot="16200000">
            <a:off x="3522662" y="4859338"/>
            <a:ext cx="231775" cy="17907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8" name="Straight Arrow Connector 7"/>
          <p:cNvCxnSpPr/>
          <p:nvPr/>
        </p:nvCxnSpPr>
        <p:spPr>
          <a:xfrm>
            <a:off x="8305800" y="1600200"/>
            <a:ext cx="0" cy="129540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 Box 66"/>
          <p:cNvSpPr txBox="1"/>
          <p:nvPr/>
        </p:nvSpPr>
        <p:spPr>
          <a:xfrm>
            <a:off x="7772400" y="1773238"/>
            <a:ext cx="1066800" cy="9144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100" dirty="0">
                <a:latin typeface="Arial" panose="020B0604020202020204" pitchFamily="34" charset="0"/>
                <a:ea typeface="Times New Roman"/>
                <a:cs typeface="Arial" panose="020B0604020202020204" pitchFamily="34" charset="0"/>
              </a:rPr>
              <a:t>Guaranteed by ESPC, protected by insurance</a:t>
            </a:r>
            <a:endParaRPr lang="en-US" sz="900" dirty="0">
              <a:latin typeface="Arial" panose="020B0604020202020204" pitchFamily="34" charset="0"/>
              <a:ea typeface="Times New Roman"/>
              <a:cs typeface="Arial" panose="020B0604020202020204" pitchFamily="34" charset="0"/>
            </a:endParaRPr>
          </a:p>
        </p:txBody>
      </p:sp>
      <p:cxnSp>
        <p:nvCxnSpPr>
          <p:cNvPr id="32" name="Straight Arrow Connector 31"/>
          <p:cNvCxnSpPr/>
          <p:nvPr/>
        </p:nvCxnSpPr>
        <p:spPr>
          <a:xfrm>
            <a:off x="2305050" y="4143375"/>
            <a:ext cx="0" cy="1038225"/>
          </a:xfrm>
          <a:prstGeom prst="straightConnector1">
            <a:avLst/>
          </a:prstGeom>
          <a:ln>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2286000" y="1714500"/>
            <a:ext cx="0" cy="1381125"/>
          </a:xfrm>
          <a:prstGeom prst="straightConnector1">
            <a:avLst/>
          </a:prstGeom>
          <a:ln>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181600" y="4267200"/>
            <a:ext cx="0" cy="885825"/>
          </a:xfrm>
          <a:prstGeom prst="straightConnector1">
            <a:avLst/>
          </a:prstGeom>
          <a:ln>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5181600" y="2971800"/>
            <a:ext cx="0" cy="838200"/>
          </a:xfrm>
          <a:prstGeom prst="straightConnector1">
            <a:avLst/>
          </a:prstGeom>
          <a:ln>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Right Brace 39"/>
          <p:cNvSpPr/>
          <p:nvPr/>
        </p:nvSpPr>
        <p:spPr>
          <a:xfrm>
            <a:off x="4572000" y="1981200"/>
            <a:ext cx="152400" cy="91440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42" name="Straight Connector 41"/>
          <p:cNvCxnSpPr/>
          <p:nvPr/>
        </p:nvCxnSpPr>
        <p:spPr>
          <a:xfrm>
            <a:off x="4779963" y="2420938"/>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46" idx="2"/>
          </p:cNvCxnSpPr>
          <p:nvPr/>
        </p:nvCxnSpPr>
        <p:spPr>
          <a:xfrm flipV="1">
            <a:off x="4932363" y="1412875"/>
            <a:ext cx="0" cy="1003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 Box 66"/>
          <p:cNvSpPr txBox="1"/>
          <p:nvPr/>
        </p:nvSpPr>
        <p:spPr>
          <a:xfrm>
            <a:off x="3492500" y="879475"/>
            <a:ext cx="2879725" cy="5334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100" dirty="0">
                <a:latin typeface="Arial" panose="020B0604020202020204" pitchFamily="34" charset="0"/>
                <a:ea typeface="Times New Roman"/>
                <a:cs typeface="Arial" panose="020B0604020202020204" pitchFamily="34" charset="0"/>
              </a:rPr>
              <a:t>Fee paid to administrator under terms of ESA is to collect these costs</a:t>
            </a:r>
            <a:endParaRPr lang="en-US" sz="900" dirty="0">
              <a:latin typeface="Arial" panose="020B0604020202020204" pitchFamily="34" charset="0"/>
              <a:ea typeface="Times New Roman"/>
              <a:cs typeface="Arial" panose="020B0604020202020204" pitchFamily="34" charset="0"/>
            </a:endParaRPr>
          </a:p>
        </p:txBody>
      </p:sp>
      <p:cxnSp>
        <p:nvCxnSpPr>
          <p:cNvPr id="34" name="Straight Connector 33"/>
          <p:cNvCxnSpPr/>
          <p:nvPr/>
        </p:nvCxnSpPr>
        <p:spPr>
          <a:xfrm>
            <a:off x="1828800" y="2895600"/>
            <a:ext cx="70104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828800" y="1600200"/>
            <a:ext cx="70104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8" name="Content Placeholder 2"/>
          <p:cNvSpPr txBox="1">
            <a:spLocks/>
          </p:cNvSpPr>
          <p:nvPr/>
        </p:nvSpPr>
        <p:spPr>
          <a:xfrm>
            <a:off x="0" y="115888"/>
            <a:ext cx="9144000" cy="3603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Figure </a:t>
            </a:r>
            <a:r>
              <a:rPr lang="en-US" sz="1200" b="1" dirty="0">
                <a:latin typeface="Arial" panose="020B0604020202020204" pitchFamily="34" charset="0"/>
                <a:cs typeface="Arial" panose="020B0604020202020204" pitchFamily="34" charset="0"/>
              </a:rPr>
              <a:t>4</a:t>
            </a:r>
            <a:r>
              <a:rPr lang="en-US" sz="1200" b="1" dirty="0" smtClean="0">
                <a:latin typeface="Arial" panose="020B0604020202020204" pitchFamily="34" charset="0"/>
                <a:cs typeface="Arial" panose="020B0604020202020204" pitchFamily="34" charset="0"/>
              </a:rPr>
              <a:t>: Cash flow under energy savings agreement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On-bill tariff repayment financing program</a:t>
            </a:r>
          </a:p>
        </p:txBody>
      </p:sp>
      <p:graphicFrame>
        <p:nvGraphicFramePr>
          <p:cNvPr id="4" name="Table 3"/>
          <p:cNvGraphicFramePr>
            <a:graphicFrameLocks noGrp="1"/>
          </p:cNvGraphicFramePr>
          <p:nvPr/>
        </p:nvGraphicFramePr>
        <p:xfrm>
          <a:off x="179388" y="692150"/>
          <a:ext cx="8785225" cy="5678488"/>
        </p:xfrm>
        <a:graphic>
          <a:graphicData uri="http://schemas.openxmlformats.org/drawingml/2006/table">
            <a:tbl>
              <a:tblPr firstRow="1" bandRow="1">
                <a:tableStyleId>{0505E3EF-67EA-436B-97B2-0124C06EBD24}</a:tableStyleId>
              </a:tblPr>
              <a:tblGrid>
                <a:gridCol w="8784976"/>
              </a:tblGrid>
              <a:tr h="260097">
                <a:tc>
                  <a:txBody>
                    <a:bodyPr/>
                    <a:lstStyle/>
                    <a:p>
                      <a:pPr algn="l">
                        <a:spcBef>
                          <a:spcPts val="600"/>
                        </a:spcBef>
                        <a:spcAft>
                          <a:spcPts val="600"/>
                        </a:spcAft>
                      </a:pPr>
                      <a:r>
                        <a:rPr lang="en-US" sz="1200" dirty="0" smtClean="0">
                          <a:latin typeface="Arial" panose="020B0604020202020204" pitchFamily="34" charset="0"/>
                          <a:cs typeface="Arial" panose="020B0604020202020204" pitchFamily="34" charset="0"/>
                        </a:rPr>
                        <a:t>Description</a:t>
                      </a:r>
                      <a:endParaRPr lang="en-US" sz="1200" dirty="0">
                        <a:latin typeface="Arial" panose="020B0604020202020204" pitchFamily="34" charset="0"/>
                        <a:cs typeface="Arial" panose="020B0604020202020204" pitchFamily="34" charset="0"/>
                      </a:endParaRPr>
                    </a:p>
                  </a:txBody>
                  <a:tcPr anchor="ctr"/>
                </a:tc>
              </a:tr>
              <a:tr h="2600974">
                <a:tc>
                  <a:txBody>
                    <a:bodyPr/>
                    <a:lstStyle/>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dirty="0" smtClean="0">
                          <a:latin typeface="Arial" panose="020B0604020202020204" pitchFamily="34" charset="0"/>
                          <a:cs typeface="Arial" panose="020B0604020202020204" pitchFamily="34" charset="0"/>
                        </a:rPr>
                        <a:t>On-bill tariff</a:t>
                      </a:r>
                      <a:r>
                        <a:rPr lang="en-US" sz="1100" baseline="0" dirty="0" smtClean="0">
                          <a:latin typeface="Arial" panose="020B0604020202020204" pitchFamily="34" charset="0"/>
                          <a:cs typeface="Arial" panose="020B0604020202020204" pitchFamily="34" charset="0"/>
                        </a:rPr>
                        <a:t> repayment programs use capital from third parities to finance clean energy projects, with recipients of the funding repaying the project costs (principle plus interest) via a supplemental charge on their utility bill. Utilities function simply as a repayment vehicle. This is in contrast to on-bill loan programs that use utility capital to finance the clean energy projects. Utilities and their regulators are reluctant to take on any risks associated with making loans to customers using their own capital or ratepayer funds, which also exposes utilities to consumer lending laws. The basic infrastructure building blocks for an on-bill tariff repayment program as shown in Figure 5.</a:t>
                      </a:r>
                    </a:p>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baseline="0" dirty="0" smtClean="0">
                          <a:latin typeface="Arial" panose="020B0604020202020204" pitchFamily="34" charset="0"/>
                          <a:cs typeface="Arial" panose="020B0604020202020204" pitchFamily="34" charset="0"/>
                        </a:rPr>
                        <a:t>With on-bill tariff programs the repayment is structured as a tariff (not a loan) that the customer pays in return for “clean energy services”. The repayment obligation can thus tied to the utility meter and transfers to subsequent owners or tenants. </a:t>
                      </a:r>
                      <a:endParaRPr lang="en-US" sz="1100"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dirty="0" smtClean="0">
                          <a:latin typeface="Arial" panose="020B0604020202020204" pitchFamily="34" charset="0"/>
                          <a:cs typeface="Arial" panose="020B0604020202020204" pitchFamily="34" charset="0"/>
                        </a:rPr>
                        <a:t>A grant from the COE (or GOA) is needed to</a:t>
                      </a:r>
                      <a:r>
                        <a:rPr lang="en-US" sz="1100" baseline="0" dirty="0" smtClean="0">
                          <a:latin typeface="Arial" panose="020B0604020202020204" pitchFamily="34" charset="0"/>
                          <a:cs typeface="Arial" panose="020B0604020202020204" pitchFamily="34" charset="0"/>
                        </a:rPr>
                        <a:t> cover</a:t>
                      </a:r>
                      <a:r>
                        <a:rPr lang="en-US" sz="1100" dirty="0" smtClean="0">
                          <a:latin typeface="Arial" panose="020B0604020202020204" pitchFamily="34" charset="0"/>
                          <a:cs typeface="Arial" panose="020B0604020202020204" pitchFamily="34" charset="0"/>
                        </a:rPr>
                        <a:t> start-up and admin costs for first 1-2 years (these costs are subsequently recovered in interest rate spread offered customers),</a:t>
                      </a:r>
                      <a:r>
                        <a:rPr lang="en-US" sz="1100" baseline="0" dirty="0" smtClean="0">
                          <a:latin typeface="Arial" panose="020B0604020202020204" pitchFamily="34" charset="0"/>
                          <a:cs typeface="Arial" panose="020B0604020202020204" pitchFamily="34" charset="0"/>
                        </a:rPr>
                        <a:t> and to subsidize the </a:t>
                      </a:r>
                      <a:r>
                        <a:rPr lang="en-US" sz="1100" dirty="0" smtClean="0">
                          <a:latin typeface="Arial" panose="020B0604020202020204" pitchFamily="34" charset="0"/>
                          <a:cs typeface="Arial" panose="020B0604020202020204" pitchFamily="34" charset="0"/>
                        </a:rPr>
                        <a:t>potentially</a:t>
                      </a:r>
                      <a:r>
                        <a:rPr lang="en-US" sz="1100" baseline="0" dirty="0" smtClean="0">
                          <a:latin typeface="Arial" panose="020B0604020202020204" pitchFamily="34" charset="0"/>
                          <a:cs typeface="Arial" panose="020B0604020202020204" pitchFamily="34" charset="0"/>
                        </a:rPr>
                        <a:t> high costs for a utility to change its billing system. </a:t>
                      </a:r>
                      <a:r>
                        <a:rPr lang="en-US" sz="1100" dirty="0" smtClean="0">
                          <a:latin typeface="Arial" panose="020B0604020202020204" pitchFamily="34" charset="0"/>
                          <a:cs typeface="Arial" panose="020B0604020202020204" pitchFamily="34" charset="0"/>
                        </a:rPr>
                        <a:t>Incentive payments (e.g., rebates, coupons or discounts) must also be funded from a public grant (COE or GOA</a:t>
                      </a:r>
                      <a:r>
                        <a:rPr lang="en-US" sz="1100" baseline="0" dirty="0" smtClean="0">
                          <a:latin typeface="Arial" panose="020B0604020202020204" pitchFamily="34" charset="0"/>
                          <a:cs typeface="Arial" panose="020B0604020202020204" pitchFamily="34" charset="0"/>
                        </a:rPr>
                        <a:t>).</a:t>
                      </a:r>
                      <a:endParaRPr lang="en-US" sz="1100" dirty="0" smtClean="0">
                        <a:latin typeface="Arial" panose="020B0604020202020204" pitchFamily="34" charset="0"/>
                        <a:cs typeface="Arial" panose="020B0604020202020204" pitchFamily="34" charset="0"/>
                      </a:endParaRPr>
                    </a:p>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The primary source of capital to</a:t>
                      </a:r>
                      <a:r>
                        <a:rPr lang="en-US" sz="1100" baseline="0" dirty="0" smtClean="0">
                          <a:latin typeface="Arial" panose="020B0604020202020204" pitchFamily="34" charset="0"/>
                          <a:cs typeface="Arial" panose="020B0604020202020204" pitchFamily="34" charset="0"/>
                        </a:rPr>
                        <a:t> cover clean energy project costs is the same as with warehouse property assessed programs</a:t>
                      </a:r>
                      <a:r>
                        <a:rPr lang="en-US" sz="1100" dirty="0" smtClean="0">
                          <a:latin typeface="Arial" panose="020B0604020202020204" pitchFamily="34" charset="0"/>
                          <a:cs typeface="Arial" panose="020B0604020202020204" pitchFamily="34" charset="0"/>
                        </a:rPr>
                        <a:t>.</a:t>
                      </a:r>
                      <a:endParaRPr lang="en-US" sz="1100" baseline="0" dirty="0" smtClean="0">
                        <a:latin typeface="Arial" panose="020B0604020202020204" pitchFamily="34" charset="0"/>
                        <a:cs typeface="Arial" panose="020B0604020202020204" pitchFamily="34" charset="0"/>
                      </a:endParaRPr>
                    </a:p>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Informational barriers (lack of technical expertise on part of customers) are addressed by the administrator partnering with contractors.</a:t>
                      </a:r>
                      <a:r>
                        <a:rPr lang="en-US" sz="1100" baseline="0" dirty="0" smtClean="0">
                          <a:latin typeface="Arial" panose="020B0604020202020204" pitchFamily="34" charset="0"/>
                          <a:cs typeface="Arial" panose="020B0604020202020204" pitchFamily="34" charset="0"/>
                        </a:rPr>
                        <a:t> For larger customers, uncertainty over energy savings can be addressed through Energy Savings Performance Contracts and / or energy savings insurance products. Credit risk is addressed through (publicly funded) credit enhancements. </a:t>
                      </a:r>
                      <a:endParaRPr lang="en-US" sz="1200" dirty="0">
                        <a:latin typeface="Arial" panose="020B0604020202020204" pitchFamily="34" charset="0"/>
                        <a:cs typeface="Arial" panose="020B0604020202020204" pitchFamily="34" charset="0"/>
                      </a:endParaRPr>
                    </a:p>
                  </a:txBody>
                  <a:tcPr anchor="ctr"/>
                </a:tc>
              </a:tr>
              <a:tr h="260097">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Sectors</a:t>
                      </a:r>
                      <a:endParaRPr lang="en-US" sz="1200" b="1" dirty="0">
                        <a:latin typeface="Arial" panose="020B0604020202020204" pitchFamily="34" charset="0"/>
                        <a:cs typeface="Arial" panose="020B0604020202020204" pitchFamily="34" charset="0"/>
                      </a:endParaRPr>
                    </a:p>
                  </a:txBody>
                  <a:tcPr anchor="ctr"/>
                </a:tc>
              </a:tr>
              <a:tr h="314250">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Single-family and</a:t>
                      </a:r>
                      <a:r>
                        <a:rPr lang="en-US" sz="1100" baseline="0" dirty="0" smtClean="0">
                          <a:latin typeface="Arial" panose="020B0604020202020204" pitchFamily="34" charset="0"/>
                          <a:cs typeface="Arial" panose="020B0604020202020204" pitchFamily="34" charset="0"/>
                        </a:rPr>
                        <a:t> multi-family residential, commercial, and industrial</a:t>
                      </a:r>
                      <a:endParaRPr lang="en-US" sz="1100" dirty="0">
                        <a:latin typeface="Arial" panose="020B0604020202020204" pitchFamily="34" charset="0"/>
                        <a:cs typeface="Arial" panose="020B0604020202020204" pitchFamily="34" charset="0"/>
                      </a:endParaRPr>
                    </a:p>
                  </a:txBody>
                  <a:tcPr anchor="ctr"/>
                </a:tc>
              </a:tr>
              <a:tr h="260097">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Strengths</a:t>
                      </a:r>
                      <a:endParaRPr lang="en-US" sz="1200" b="1" dirty="0">
                        <a:latin typeface="Arial" panose="020B0604020202020204" pitchFamily="34" charset="0"/>
                        <a:cs typeface="Arial" panose="020B0604020202020204" pitchFamily="34" charset="0"/>
                      </a:endParaRPr>
                    </a:p>
                  </a:txBody>
                  <a:tcPr anchor="ctr"/>
                </a:tc>
              </a:tr>
              <a:tr h="722493">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Potential to access unlimited private capital markets; ● no upfront costs for</a:t>
                      </a:r>
                      <a:r>
                        <a:rPr lang="en-US" sz="1100" baseline="0" dirty="0" smtClean="0">
                          <a:latin typeface="Arial" panose="020B0604020202020204" pitchFamily="34" charset="0"/>
                          <a:cs typeface="Arial" panose="020B0604020202020204" pitchFamily="34" charset="0"/>
                        </a:rPr>
                        <a:t> property owner</a:t>
                      </a:r>
                      <a:r>
                        <a:rPr lang="en-US" sz="1100" dirty="0" smtClean="0">
                          <a:latin typeface="Arial" panose="020B0604020202020204" pitchFamily="34" charset="0"/>
                          <a:cs typeface="Arial" panose="020B0604020202020204" pitchFamily="34" charset="0"/>
                        </a:rPr>
                        <a:t>; ● can address split incentive problem depending on structure of lease agreement; ● shows strong record of repayment by customers to date ● repayment obligation stays</a:t>
                      </a:r>
                      <a:r>
                        <a:rPr lang="en-US" sz="1100" baseline="0" dirty="0" smtClean="0">
                          <a:latin typeface="Arial" panose="020B0604020202020204" pitchFamily="34" charset="0"/>
                          <a:cs typeface="Arial" panose="020B0604020202020204" pitchFamily="34" charset="0"/>
                        </a:rPr>
                        <a:t> with</a:t>
                      </a:r>
                      <a:r>
                        <a:rPr lang="en-US" sz="1100" dirty="0" smtClean="0">
                          <a:latin typeface="Arial" panose="020B0604020202020204" pitchFamily="34" charset="0"/>
                          <a:cs typeface="Arial" panose="020B0604020202020204" pitchFamily="34" charset="0"/>
                        </a:rPr>
                        <a:t> property (meter) and not owner; ● tariff may be off-balance sheet;</a:t>
                      </a:r>
                      <a:r>
                        <a:rPr lang="en-US" sz="1100" baseline="0" dirty="0" smtClean="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bundled utility bill clearly shows customer costs and benefits of clean energy investment; </a:t>
                      </a:r>
                      <a:r>
                        <a:rPr lang="en-US" sz="1100" dirty="0" smtClean="0">
                          <a:latin typeface="Arial" panose="020B0604020202020204" pitchFamily="34" charset="0"/>
                          <a:cs typeface="Arial" panose="020B0604020202020204" pitchFamily="34" charset="0"/>
                        </a:rPr>
                        <a:t>● leverages existing utility infrastructure and customer</a:t>
                      </a:r>
                      <a:r>
                        <a:rPr lang="en-US" sz="1100" baseline="0" dirty="0" smtClean="0">
                          <a:latin typeface="Arial" panose="020B0604020202020204" pitchFamily="34" charset="0"/>
                          <a:cs typeface="Arial" panose="020B0604020202020204" pitchFamily="34" charset="0"/>
                        </a:rPr>
                        <a:t> relationships to collect payments </a:t>
                      </a:r>
                      <a:endParaRPr lang="en-US" sz="1100" dirty="0">
                        <a:latin typeface="Arial" panose="020B0604020202020204" pitchFamily="34" charset="0"/>
                        <a:cs typeface="Arial" panose="020B0604020202020204" pitchFamily="34" charset="0"/>
                      </a:endParaRPr>
                    </a:p>
                  </a:txBody>
                  <a:tcPr anchor="ctr"/>
                </a:tc>
              </a:tr>
              <a:tr h="260097">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Weaknesses</a:t>
                      </a:r>
                      <a:endParaRPr lang="en-US" sz="1200" b="1" dirty="0">
                        <a:latin typeface="Arial" panose="020B0604020202020204" pitchFamily="34" charset="0"/>
                        <a:cs typeface="Arial" panose="020B0604020202020204" pitchFamily="34" charset="0"/>
                      </a:endParaRPr>
                    </a:p>
                  </a:txBody>
                  <a:tcPr anchor="ctr"/>
                </a:tc>
              </a:tr>
              <a:tr h="722493">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Threat of utility disconnection subject to legal uncertainty</a:t>
                      </a:r>
                      <a:r>
                        <a:rPr lang="en-US" sz="1100" baseline="0" dirty="0" smtClean="0">
                          <a:latin typeface="Arial" panose="020B0604020202020204" pitchFamily="34" charset="0"/>
                          <a:cs typeface="Arial" panose="020B0604020202020204" pitchFamily="34" charset="0"/>
                        </a:rPr>
                        <a:t> (especially for the residential sector) and is not recognized as recourse instrument by private FIs</a:t>
                      </a:r>
                      <a:r>
                        <a:rPr lang="en-US" sz="1100" dirty="0" smtClean="0">
                          <a:latin typeface="Arial" panose="020B0604020202020204" pitchFamily="34" charset="0"/>
                          <a:cs typeface="Arial" panose="020B0604020202020204" pitchFamily="34" charset="0"/>
                        </a:rPr>
                        <a:t> ● if capital for</a:t>
                      </a:r>
                      <a:r>
                        <a:rPr lang="en-US" sz="1100" baseline="0" dirty="0" smtClean="0">
                          <a:latin typeface="Arial" panose="020B0604020202020204" pitchFamily="34" charset="0"/>
                          <a:cs typeface="Arial" panose="020B0604020202020204" pitchFamily="34" charset="0"/>
                        </a:rPr>
                        <a:t> projects</a:t>
                      </a:r>
                      <a:r>
                        <a:rPr lang="en-US" sz="1100" dirty="0" smtClean="0">
                          <a:latin typeface="Arial" panose="020B0604020202020204" pitchFamily="34" charset="0"/>
                          <a:cs typeface="Arial" panose="020B0604020202020204" pitchFamily="34" charset="0"/>
                        </a:rPr>
                        <a:t> is provided by the COE, </a:t>
                      </a:r>
                      <a:r>
                        <a:rPr lang="en-US" sz="1100" baseline="0" dirty="0" smtClean="0">
                          <a:latin typeface="Arial" panose="020B0604020202020204" pitchFamily="34" charset="0"/>
                          <a:cs typeface="Arial" panose="020B0604020202020204" pitchFamily="34" charset="0"/>
                        </a:rPr>
                        <a:t>changes to the borrowing covenants of the MGA may be needed; </a:t>
                      </a:r>
                      <a:r>
                        <a:rPr lang="en-US" sz="1100" dirty="0" smtClean="0">
                          <a:latin typeface="Arial" panose="020B0604020202020204" pitchFamily="34" charset="0"/>
                          <a:cs typeface="Arial" panose="020B0604020202020204" pitchFamily="34" charset="0"/>
                        </a:rPr>
                        <a:t>● may require upfront investment by utilities</a:t>
                      </a:r>
                      <a:r>
                        <a:rPr lang="en-US" sz="1100" baseline="0" dirty="0" smtClean="0">
                          <a:latin typeface="Arial" panose="020B0604020202020204" pitchFamily="34" charset="0"/>
                          <a:cs typeface="Arial" panose="020B0604020202020204" pitchFamily="34" charset="0"/>
                        </a:rPr>
                        <a:t> to modify billing systems;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cannot finance portable clean energy projects;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will likely require regulatory approval by AUC;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existing programs rely heavily on public funding for support; </a:t>
                      </a:r>
                      <a:r>
                        <a:rPr lang="en-US" sz="1100" dirty="0" smtClean="0">
                          <a:latin typeface="Arial" panose="020B0604020202020204" pitchFamily="34" charset="0"/>
                          <a:cs typeface="Arial" panose="020B0604020202020204" pitchFamily="34" charset="0"/>
                        </a:rPr>
                        <a:t>● high</a:t>
                      </a:r>
                      <a:r>
                        <a:rPr lang="en-US" sz="1100" baseline="0" dirty="0" smtClean="0">
                          <a:latin typeface="Arial" panose="020B0604020202020204" pitchFamily="34" charset="0"/>
                          <a:cs typeface="Arial" panose="020B0604020202020204" pitchFamily="34" charset="0"/>
                        </a:rPr>
                        <a:t> admin costs (especially for residential)</a:t>
                      </a:r>
                      <a:endParaRPr lang="en-US" sz="1100" dirty="0">
                        <a:latin typeface="Arial" panose="020B0604020202020204" pitchFamily="34" charset="0"/>
                        <a:cs typeface="Arial" panose="020B0604020202020204" pitchFamily="34" charset="0"/>
                      </a:endParaRPr>
                    </a:p>
                  </a:txBody>
                  <a:tcPr anchor="ctr"/>
                </a:tc>
              </a:tr>
            </a:tbl>
          </a:graphicData>
        </a:graphic>
      </p:graphicFrame>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p:cNvCxnSpPr/>
          <p:nvPr/>
        </p:nvCxnSpPr>
        <p:spPr>
          <a:xfrm flipH="1" flipV="1">
            <a:off x="4932363" y="1196975"/>
            <a:ext cx="2376487"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932363" y="1196975"/>
            <a:ext cx="0" cy="555625"/>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042988" y="3284538"/>
            <a:ext cx="0" cy="1439862"/>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6" name="Text Box 66"/>
          <p:cNvSpPr txBox="1"/>
          <p:nvPr/>
        </p:nvSpPr>
        <p:spPr>
          <a:xfrm>
            <a:off x="5651500" y="836613"/>
            <a:ext cx="1304925" cy="63817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Approval or enabling legislation (if needed)</a:t>
            </a:r>
            <a:endParaRPr lang="en-US" sz="1000" dirty="0">
              <a:latin typeface="Arial" panose="020B0604020202020204" pitchFamily="34" charset="0"/>
              <a:ea typeface="Times New Roman"/>
              <a:cs typeface="Arial" panose="020B0604020202020204" pitchFamily="34" charset="0"/>
            </a:endParaRPr>
          </a:p>
        </p:txBody>
      </p:sp>
      <p:sp>
        <p:nvSpPr>
          <p:cNvPr id="33" name="Text Box 20"/>
          <p:cNvSpPr txBox="1"/>
          <p:nvPr/>
        </p:nvSpPr>
        <p:spPr>
          <a:xfrm>
            <a:off x="3843577" y="3933056"/>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COE or third-party administrator</a:t>
            </a:r>
            <a:endParaRPr lang="en-US" sz="1400" b="1" dirty="0">
              <a:latin typeface="Arial" panose="020B0604020202020204" pitchFamily="34" charset="0"/>
              <a:ea typeface="Times New Roman"/>
              <a:cs typeface="Arial" panose="020B0604020202020204" pitchFamily="34" charset="0"/>
            </a:endParaRPr>
          </a:p>
        </p:txBody>
      </p:sp>
      <p:sp>
        <p:nvSpPr>
          <p:cNvPr id="34" name="Text Box 20"/>
          <p:cNvSpPr txBox="1"/>
          <p:nvPr/>
        </p:nvSpPr>
        <p:spPr>
          <a:xfrm>
            <a:off x="3844280" y="1752231"/>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14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Utility</a:t>
            </a:r>
            <a:endParaRPr lang="en-US" sz="1400" b="1" dirty="0">
              <a:latin typeface="Arial" panose="020B0604020202020204" pitchFamily="34" charset="0"/>
              <a:ea typeface="Times New Roman"/>
              <a:cs typeface="Arial" panose="020B0604020202020204" pitchFamily="34" charset="0"/>
            </a:endParaRPr>
          </a:p>
        </p:txBody>
      </p:sp>
      <p:sp>
        <p:nvSpPr>
          <p:cNvPr id="37" name="Text Box 20"/>
          <p:cNvSpPr txBox="1"/>
          <p:nvPr/>
        </p:nvSpPr>
        <p:spPr>
          <a:xfrm>
            <a:off x="315888" y="2276872"/>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8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Pre-qualified contractors</a:t>
            </a:r>
            <a:endParaRPr lang="en-US" sz="1400" b="1" dirty="0">
              <a:latin typeface="Arial" panose="020B0604020202020204" pitchFamily="34" charset="0"/>
              <a:ea typeface="Times New Roman"/>
              <a:cs typeface="Arial" panose="020B0604020202020204" pitchFamily="34" charset="0"/>
            </a:endParaRPr>
          </a:p>
        </p:txBody>
      </p:sp>
      <p:sp>
        <p:nvSpPr>
          <p:cNvPr id="39" name="Text Box 25"/>
          <p:cNvSpPr txBox="1"/>
          <p:nvPr/>
        </p:nvSpPr>
        <p:spPr>
          <a:xfrm>
            <a:off x="397040" y="5517232"/>
            <a:ext cx="1438656"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Primary FI lender and secondary  investor</a:t>
            </a:r>
            <a:endParaRPr lang="en-US" sz="1400" dirty="0">
              <a:latin typeface="Arial" panose="020B0604020202020204" pitchFamily="34" charset="0"/>
              <a:ea typeface="Times New Roman"/>
              <a:cs typeface="Arial" panose="020B0604020202020204" pitchFamily="34" charset="0"/>
            </a:endParaRPr>
          </a:p>
        </p:txBody>
      </p:sp>
      <p:sp>
        <p:nvSpPr>
          <p:cNvPr id="40" name="Text Box 20"/>
          <p:cNvSpPr txBox="1"/>
          <p:nvPr/>
        </p:nvSpPr>
        <p:spPr>
          <a:xfrm>
            <a:off x="7300665" y="2564904"/>
            <a:ext cx="1447799" cy="1028698"/>
          </a:xfrm>
          <a:prstGeom prst="rect">
            <a:avLst/>
          </a:prstGeom>
          <a:solidFill>
            <a:schemeClr val="bg1">
              <a:lumMod val="65000"/>
            </a:schemeClr>
          </a:solidFill>
          <a:ln>
            <a:solidFill>
              <a:schemeClr val="bg1">
                <a:lumMod val="6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GOA</a:t>
            </a: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(CCEMC) </a:t>
            </a:r>
            <a:endParaRPr lang="en-US" sz="1400" dirty="0">
              <a:solidFill>
                <a:schemeClr val="tx1"/>
              </a:solidFill>
              <a:latin typeface="Arial" panose="020B0604020202020204" pitchFamily="34" charset="0"/>
              <a:ea typeface="Times New Roman"/>
              <a:cs typeface="Arial" panose="020B0604020202020204" pitchFamily="34" charset="0"/>
            </a:endParaRPr>
          </a:p>
        </p:txBody>
      </p:sp>
      <p:sp>
        <p:nvSpPr>
          <p:cNvPr id="41" name="Text Box 20"/>
          <p:cNvSpPr txBox="1"/>
          <p:nvPr/>
        </p:nvSpPr>
        <p:spPr>
          <a:xfrm>
            <a:off x="7308304" y="692696"/>
            <a:ext cx="1447799" cy="1028698"/>
          </a:xfrm>
          <a:prstGeom prst="rect">
            <a:avLst/>
          </a:prstGeom>
          <a:solidFill>
            <a:schemeClr val="bg1">
              <a:lumMod val="65000"/>
            </a:schemeClr>
          </a:solidFill>
          <a:ln>
            <a:solidFill>
              <a:schemeClr val="bg1">
                <a:lumMod val="6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AUC </a:t>
            </a:r>
            <a:endParaRPr lang="en-US" sz="1400" dirty="0">
              <a:solidFill>
                <a:schemeClr val="tx1"/>
              </a:solidFill>
              <a:latin typeface="Arial" panose="020B0604020202020204" pitchFamily="34" charset="0"/>
              <a:ea typeface="Times New Roman"/>
              <a:cs typeface="Arial" panose="020B0604020202020204" pitchFamily="34" charset="0"/>
            </a:endParaRPr>
          </a:p>
        </p:txBody>
      </p:sp>
      <p:sp>
        <p:nvSpPr>
          <p:cNvPr id="43" name="Text Box 20"/>
          <p:cNvSpPr txBox="1"/>
          <p:nvPr/>
        </p:nvSpPr>
        <p:spPr>
          <a:xfrm>
            <a:off x="1187624" y="692696"/>
            <a:ext cx="1447799"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Property owners</a:t>
            </a:r>
            <a:endParaRPr lang="en-US" sz="1400" dirty="0">
              <a:latin typeface="Arial" panose="020B0604020202020204" pitchFamily="34" charset="0"/>
              <a:ea typeface="Times New Roman"/>
              <a:cs typeface="Arial" panose="020B0604020202020204" pitchFamily="34" charset="0"/>
            </a:endParaRPr>
          </a:p>
        </p:txBody>
      </p:sp>
      <p:sp>
        <p:nvSpPr>
          <p:cNvPr id="47" name="Content Placeholder 2"/>
          <p:cNvSpPr txBox="1">
            <a:spLocks/>
          </p:cNvSpPr>
          <p:nvPr/>
        </p:nvSpPr>
        <p:spPr>
          <a:xfrm>
            <a:off x="0" y="115888"/>
            <a:ext cx="9144000" cy="3603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Figure 5: Infrastructure for on-bill tariff repayment financing program</a:t>
            </a:r>
          </a:p>
        </p:txBody>
      </p:sp>
      <p:sp>
        <p:nvSpPr>
          <p:cNvPr id="48" name="Text Box 20"/>
          <p:cNvSpPr txBox="1"/>
          <p:nvPr/>
        </p:nvSpPr>
        <p:spPr>
          <a:xfrm>
            <a:off x="7308303" y="5496646"/>
            <a:ext cx="1447800" cy="1028698"/>
          </a:xfrm>
          <a:prstGeom prst="rect">
            <a:avLst/>
          </a:prstGeom>
          <a:solidFill>
            <a:schemeClr val="accent3">
              <a:lumMod val="60000"/>
              <a:lumOff val="4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COE </a:t>
            </a:r>
            <a:endParaRPr lang="en-US" sz="1400" b="1" dirty="0">
              <a:solidFill>
                <a:schemeClr val="tx1"/>
              </a:solidFill>
              <a:latin typeface="Arial" panose="020B0604020202020204" pitchFamily="34" charset="0"/>
              <a:ea typeface="Times New Roman"/>
              <a:cs typeface="Arial" panose="020B0604020202020204" pitchFamily="34" charset="0"/>
            </a:endParaRPr>
          </a:p>
        </p:txBody>
      </p:sp>
      <p:cxnSp>
        <p:nvCxnSpPr>
          <p:cNvPr id="50" name="Straight Arrow Connector 49"/>
          <p:cNvCxnSpPr/>
          <p:nvPr/>
        </p:nvCxnSpPr>
        <p:spPr>
          <a:xfrm flipH="1">
            <a:off x="4567238" y="2820988"/>
            <a:ext cx="4762" cy="1112837"/>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1" name="Text Box 66"/>
          <p:cNvSpPr txBox="1"/>
          <p:nvPr/>
        </p:nvSpPr>
        <p:spPr>
          <a:xfrm>
            <a:off x="3708400" y="2997200"/>
            <a:ext cx="1800225" cy="6604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Mechanism to pass-through project related costs (principle and interest)</a:t>
            </a:r>
            <a:endParaRPr lang="en-US" sz="1000" dirty="0">
              <a:latin typeface="Arial" panose="020B0604020202020204" pitchFamily="34" charset="0"/>
              <a:ea typeface="Times New Roman"/>
              <a:cs typeface="Arial" panose="020B0604020202020204" pitchFamily="34" charset="0"/>
            </a:endParaRPr>
          </a:p>
        </p:txBody>
      </p:sp>
      <p:cxnSp>
        <p:nvCxnSpPr>
          <p:cNvPr id="57" name="Straight Arrow Connector 56"/>
          <p:cNvCxnSpPr/>
          <p:nvPr/>
        </p:nvCxnSpPr>
        <p:spPr>
          <a:xfrm flipH="1" flipV="1">
            <a:off x="2343150" y="1700213"/>
            <a:ext cx="6350" cy="252095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9" name="Text Box 66"/>
          <p:cNvSpPr txBox="1"/>
          <p:nvPr/>
        </p:nvSpPr>
        <p:spPr>
          <a:xfrm>
            <a:off x="1784350" y="2565400"/>
            <a:ext cx="1131888" cy="49053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Marketing and outreach</a:t>
            </a:r>
            <a:endParaRPr lang="en-US" sz="1000" dirty="0">
              <a:latin typeface="Arial" panose="020B0604020202020204" pitchFamily="34" charset="0"/>
              <a:ea typeface="Times New Roman"/>
              <a:cs typeface="Arial" panose="020B0604020202020204" pitchFamily="34" charset="0"/>
            </a:endParaRPr>
          </a:p>
        </p:txBody>
      </p:sp>
      <p:cxnSp>
        <p:nvCxnSpPr>
          <p:cNvPr id="61" name="Straight Arrow Connector 60"/>
          <p:cNvCxnSpPr/>
          <p:nvPr/>
        </p:nvCxnSpPr>
        <p:spPr>
          <a:xfrm flipH="1" flipV="1">
            <a:off x="8032750" y="1720850"/>
            <a:ext cx="3175" cy="84455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3" name="Text Box 66"/>
          <p:cNvSpPr txBox="1"/>
          <p:nvPr/>
        </p:nvSpPr>
        <p:spPr>
          <a:xfrm>
            <a:off x="7507288" y="1998663"/>
            <a:ext cx="1025525" cy="35083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Authority to act</a:t>
            </a:r>
            <a:endParaRPr lang="en-US" sz="1000" dirty="0">
              <a:latin typeface="Arial" panose="020B0604020202020204" pitchFamily="34" charset="0"/>
              <a:ea typeface="Times New Roman"/>
              <a:cs typeface="Arial" panose="020B0604020202020204" pitchFamily="34" charset="0"/>
            </a:endParaRPr>
          </a:p>
        </p:txBody>
      </p:sp>
      <p:cxnSp>
        <p:nvCxnSpPr>
          <p:cNvPr id="67" name="Straight Arrow Connector 66"/>
          <p:cNvCxnSpPr/>
          <p:nvPr/>
        </p:nvCxnSpPr>
        <p:spPr>
          <a:xfrm flipH="1">
            <a:off x="2635250" y="1196975"/>
            <a:ext cx="1649413"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4284663" y="1196975"/>
            <a:ext cx="0" cy="523875"/>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70" name="Text Box 66"/>
          <p:cNvSpPr txBox="1"/>
          <p:nvPr/>
        </p:nvSpPr>
        <p:spPr>
          <a:xfrm>
            <a:off x="2987675" y="836613"/>
            <a:ext cx="1011238" cy="6477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Modifications to utility billing system</a:t>
            </a:r>
            <a:endParaRPr lang="en-US" sz="1000" dirty="0">
              <a:latin typeface="Arial" panose="020B0604020202020204" pitchFamily="34" charset="0"/>
              <a:ea typeface="Times New Roman"/>
              <a:cs typeface="Arial" panose="020B0604020202020204" pitchFamily="34" charset="0"/>
            </a:endParaRPr>
          </a:p>
        </p:txBody>
      </p:sp>
      <p:cxnSp>
        <p:nvCxnSpPr>
          <p:cNvPr id="73" name="Straight Arrow Connector 72"/>
          <p:cNvCxnSpPr/>
          <p:nvPr/>
        </p:nvCxnSpPr>
        <p:spPr>
          <a:xfrm>
            <a:off x="2339975" y="4221163"/>
            <a:ext cx="1508125"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H="1">
            <a:off x="1835150" y="6308725"/>
            <a:ext cx="5465763"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7" name="Text Box 66"/>
          <p:cNvSpPr txBox="1"/>
          <p:nvPr/>
        </p:nvSpPr>
        <p:spPr>
          <a:xfrm>
            <a:off x="3779838" y="6092825"/>
            <a:ext cx="1584325" cy="431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Provision of LRF or subordinate debt</a:t>
            </a:r>
            <a:endParaRPr lang="en-US" sz="1000" dirty="0">
              <a:latin typeface="Arial" panose="020B0604020202020204" pitchFamily="34" charset="0"/>
              <a:ea typeface="Times New Roman"/>
              <a:cs typeface="Arial" panose="020B0604020202020204" pitchFamily="34" charset="0"/>
            </a:endParaRPr>
          </a:p>
        </p:txBody>
      </p:sp>
      <p:cxnSp>
        <p:nvCxnSpPr>
          <p:cNvPr id="88" name="Straight Arrow Connector 87"/>
          <p:cNvCxnSpPr/>
          <p:nvPr/>
        </p:nvCxnSpPr>
        <p:spPr>
          <a:xfrm>
            <a:off x="1874838" y="5732463"/>
            <a:ext cx="2697162"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flipH="1" flipV="1">
            <a:off x="4567238" y="4962525"/>
            <a:ext cx="4762" cy="769938"/>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92" name="Text Box 66"/>
          <p:cNvSpPr txBox="1"/>
          <p:nvPr/>
        </p:nvSpPr>
        <p:spPr>
          <a:xfrm>
            <a:off x="2771775" y="5545138"/>
            <a:ext cx="1584325" cy="46037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sym typeface="Wingdings 2"/>
              </a:rPr>
              <a:t>Project capital (line of credit, loan)</a:t>
            </a:r>
            <a:endParaRPr lang="en-US" sz="1000" dirty="0">
              <a:latin typeface="Arial" panose="020B0604020202020204" pitchFamily="34" charset="0"/>
              <a:ea typeface="Times New Roman"/>
              <a:cs typeface="Arial" panose="020B0604020202020204" pitchFamily="34" charset="0"/>
            </a:endParaRPr>
          </a:p>
        </p:txBody>
      </p:sp>
      <p:cxnSp>
        <p:nvCxnSpPr>
          <p:cNvPr id="93" name="Straight Arrow Connector 92"/>
          <p:cNvCxnSpPr/>
          <p:nvPr/>
        </p:nvCxnSpPr>
        <p:spPr>
          <a:xfrm>
            <a:off x="6011863" y="3429000"/>
            <a:ext cx="1257300"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6011863" y="3429000"/>
            <a:ext cx="0" cy="2879725"/>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flipH="1" flipV="1">
            <a:off x="5292725" y="4437063"/>
            <a:ext cx="539750"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11" name="Left Bracket 110"/>
          <p:cNvSpPr/>
          <p:nvPr/>
        </p:nvSpPr>
        <p:spPr>
          <a:xfrm rot="16200000">
            <a:off x="5912644" y="4356894"/>
            <a:ext cx="163512" cy="323850"/>
          </a:xfrm>
          <a:prstGeom prst="leftBracket">
            <a:avLst/>
          </a:prstGeom>
          <a:ln w="28575">
            <a:solidFill>
              <a:srgbClr val="293315"/>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cxnSp>
        <p:nvCxnSpPr>
          <p:cNvPr id="112" name="Straight Arrow Connector 111"/>
          <p:cNvCxnSpPr/>
          <p:nvPr/>
        </p:nvCxnSpPr>
        <p:spPr>
          <a:xfrm>
            <a:off x="6164263" y="4437063"/>
            <a:ext cx="1871662"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5" name="Text Box 66"/>
          <p:cNvSpPr txBox="1"/>
          <p:nvPr/>
        </p:nvSpPr>
        <p:spPr>
          <a:xfrm>
            <a:off x="7027863" y="4005263"/>
            <a:ext cx="2008187" cy="116363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Grant for start-up costs, initial admin costs, and any incentives (rebates, coupons)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sym typeface="Wingdings 2"/>
              </a:rPr>
              <a:t>Project capital (endowment, line of credit, loan)</a:t>
            </a:r>
            <a:endParaRPr lang="en-US" sz="1000" dirty="0">
              <a:latin typeface="Arial" panose="020B0604020202020204" pitchFamily="34" charset="0"/>
              <a:ea typeface="Times New Roman"/>
              <a:cs typeface="Arial" panose="020B0604020202020204" pitchFamily="34" charset="0"/>
            </a:endParaRPr>
          </a:p>
        </p:txBody>
      </p:sp>
      <p:sp>
        <p:nvSpPr>
          <p:cNvPr id="116" name="Text Box 66"/>
          <p:cNvSpPr txBox="1"/>
          <p:nvPr/>
        </p:nvSpPr>
        <p:spPr>
          <a:xfrm>
            <a:off x="2051050" y="5614988"/>
            <a:ext cx="400050"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119" name="Text Box 66"/>
          <p:cNvSpPr txBox="1"/>
          <p:nvPr/>
        </p:nvSpPr>
        <p:spPr>
          <a:xfrm>
            <a:off x="6516688" y="6132513"/>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120" name="Text Box 66"/>
          <p:cNvSpPr txBox="1"/>
          <p:nvPr/>
        </p:nvSpPr>
        <p:spPr>
          <a:xfrm>
            <a:off x="6516688" y="3284538"/>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121" name="Text Box 66"/>
          <p:cNvSpPr txBox="1"/>
          <p:nvPr/>
        </p:nvSpPr>
        <p:spPr>
          <a:xfrm>
            <a:off x="6516688" y="4292600"/>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cxnSp>
        <p:nvCxnSpPr>
          <p:cNvPr id="125" name="Straight Arrow Connector 124"/>
          <p:cNvCxnSpPr/>
          <p:nvPr/>
        </p:nvCxnSpPr>
        <p:spPr>
          <a:xfrm flipH="1" flipV="1">
            <a:off x="8027988" y="5013325"/>
            <a:ext cx="3175" cy="48260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10800000" flipH="1" flipV="1">
            <a:off x="8027988" y="3573463"/>
            <a:ext cx="3175" cy="48260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29" name="Text Box 66"/>
          <p:cNvSpPr txBox="1"/>
          <p:nvPr/>
        </p:nvSpPr>
        <p:spPr>
          <a:xfrm>
            <a:off x="107950" y="3573463"/>
            <a:ext cx="1943100" cy="8064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Pre-qualify contractors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Establish list of eligible projects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ESPC</a:t>
            </a:r>
            <a:endParaRPr lang="en-US" sz="1000" dirty="0">
              <a:latin typeface="Arial" panose="020B0604020202020204" pitchFamily="34" charset="0"/>
              <a:ea typeface="Times New Roman"/>
              <a:cs typeface="Arial" panose="020B0604020202020204" pitchFamily="34" charset="0"/>
            </a:endParaRPr>
          </a:p>
        </p:txBody>
      </p:sp>
      <p:cxnSp>
        <p:nvCxnSpPr>
          <p:cNvPr id="130" name="Straight Arrow Connector 129"/>
          <p:cNvCxnSpPr/>
          <p:nvPr/>
        </p:nvCxnSpPr>
        <p:spPr>
          <a:xfrm>
            <a:off x="1042988" y="4724400"/>
            <a:ext cx="2800350"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 Summary of potentially sustainable clean energy financing programs</a:t>
            </a:r>
          </a:p>
        </p:txBody>
      </p:sp>
      <p:graphicFrame>
        <p:nvGraphicFramePr>
          <p:cNvPr id="2" name="Table 1"/>
          <p:cNvGraphicFramePr>
            <a:graphicFrameLocks noGrp="1"/>
          </p:cNvGraphicFramePr>
          <p:nvPr/>
        </p:nvGraphicFramePr>
        <p:xfrm>
          <a:off x="179388" y="692150"/>
          <a:ext cx="8785225" cy="5641975"/>
        </p:xfrm>
        <a:graphic>
          <a:graphicData uri="http://schemas.openxmlformats.org/drawingml/2006/table">
            <a:tbl>
              <a:tblPr firstRow="1" bandRow="1">
                <a:tableStyleId>{F5AB1C69-6EDB-4FF4-983F-18BD219EF322}</a:tableStyleId>
              </a:tblPr>
              <a:tblGrid>
                <a:gridCol w="976109"/>
                <a:gridCol w="976109"/>
                <a:gridCol w="976109"/>
                <a:gridCol w="976109"/>
                <a:gridCol w="976109"/>
                <a:gridCol w="976109"/>
                <a:gridCol w="976109"/>
                <a:gridCol w="976109"/>
                <a:gridCol w="976109"/>
              </a:tblGrid>
              <a:tr h="749182">
                <a:tc>
                  <a:txBody>
                    <a:bodyPr/>
                    <a:lstStyle/>
                    <a:p>
                      <a:pPr algn="ctr"/>
                      <a:r>
                        <a:rPr lang="en-US" sz="900" dirty="0" smtClean="0">
                          <a:solidFill>
                            <a:schemeClr val="tx1"/>
                          </a:solidFill>
                          <a:latin typeface="Arial" panose="020B0604020202020204" pitchFamily="34" charset="0"/>
                          <a:cs typeface="Arial" panose="020B0604020202020204" pitchFamily="34" charset="0"/>
                        </a:rPr>
                        <a:t>Program</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Sectors</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Source of initial</a:t>
                      </a:r>
                      <a:r>
                        <a:rPr lang="en-US" sz="900" baseline="0" dirty="0" smtClean="0">
                          <a:solidFill>
                            <a:schemeClr val="tx1"/>
                          </a:solidFill>
                          <a:latin typeface="Arial" panose="020B0604020202020204" pitchFamily="34" charset="0"/>
                          <a:cs typeface="Arial" panose="020B0604020202020204" pitchFamily="34" charset="0"/>
                        </a:rPr>
                        <a:t> </a:t>
                      </a:r>
                      <a:r>
                        <a:rPr lang="en-US" sz="900" dirty="0" smtClean="0">
                          <a:solidFill>
                            <a:schemeClr val="tx1"/>
                          </a:solidFill>
                          <a:latin typeface="Arial" panose="020B0604020202020204" pitchFamily="34" charset="0"/>
                          <a:cs typeface="Arial" panose="020B0604020202020204" pitchFamily="34" charset="0"/>
                        </a:rPr>
                        <a:t>program funds</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Program administrator</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Loan originator</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Repayment vehicle</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Risk profile</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Market enabling</a:t>
                      </a:r>
                      <a:r>
                        <a:rPr lang="en-US" sz="900" baseline="0" dirty="0" smtClean="0">
                          <a:solidFill>
                            <a:schemeClr val="tx1"/>
                          </a:solidFill>
                          <a:latin typeface="Arial" panose="020B0604020202020204" pitchFamily="34" charset="0"/>
                          <a:cs typeface="Arial" panose="020B0604020202020204" pitchFamily="34" charset="0"/>
                        </a:rPr>
                        <a:t> actions</a:t>
                      </a:r>
                      <a:endParaRPr lang="en-US" sz="900" dirty="0">
                        <a:solidFill>
                          <a:schemeClr val="tx1"/>
                        </a:solidFill>
                        <a:latin typeface="Arial" panose="020B0604020202020204" pitchFamily="34" charset="0"/>
                        <a:cs typeface="Arial" panose="020B0604020202020204" pitchFamily="34" charset="0"/>
                      </a:endParaRPr>
                    </a:p>
                  </a:txBody>
                  <a:tcPr anchor="ctr"/>
                </a:tc>
                <a:tc>
                  <a:txBody>
                    <a:bodyPr/>
                    <a:lstStyle/>
                    <a:p>
                      <a:pPr algn="ctr"/>
                      <a:r>
                        <a:rPr lang="en-US" sz="900" dirty="0" smtClean="0">
                          <a:solidFill>
                            <a:schemeClr val="tx1"/>
                          </a:solidFill>
                          <a:latin typeface="Arial" panose="020B0604020202020204" pitchFamily="34" charset="0"/>
                          <a:cs typeface="Arial" panose="020B0604020202020204" pitchFamily="34" charset="0"/>
                        </a:rPr>
                        <a:t>Scalability</a:t>
                      </a:r>
                      <a:endParaRPr lang="en-US" sz="900" dirty="0">
                        <a:solidFill>
                          <a:schemeClr val="tx1"/>
                        </a:solidFill>
                        <a:latin typeface="Arial" panose="020B0604020202020204" pitchFamily="34" charset="0"/>
                        <a:cs typeface="Arial" panose="020B0604020202020204" pitchFamily="34" charset="0"/>
                      </a:endParaRPr>
                    </a:p>
                  </a:txBody>
                  <a:tcPr anchor="ctr"/>
                </a:tc>
              </a:tr>
              <a:tr h="1522170">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Property</a:t>
                      </a:r>
                      <a:r>
                        <a:rPr lang="en-US" sz="800" baseline="0" dirty="0" smtClean="0">
                          <a:latin typeface="Arial" panose="020B0604020202020204" pitchFamily="34" charset="0"/>
                          <a:cs typeface="Arial" panose="020B0604020202020204" pitchFamily="34" charset="0"/>
                        </a:rPr>
                        <a:t> assessed (LIC)</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Single-family</a:t>
                      </a:r>
                    </a:p>
                    <a:p>
                      <a:pPr>
                        <a:spcBef>
                          <a:spcPts val="300"/>
                        </a:spcBef>
                        <a:spcAft>
                          <a:spcPts val="300"/>
                        </a:spcAft>
                      </a:pPr>
                      <a:r>
                        <a:rPr lang="en-US" sz="800" dirty="0" smtClean="0">
                          <a:latin typeface="Arial" panose="020B0604020202020204" pitchFamily="34" charset="0"/>
                          <a:cs typeface="Arial" panose="020B0604020202020204" pitchFamily="34" charset="0"/>
                        </a:rPr>
                        <a:t>Multi-family</a:t>
                      </a:r>
                    </a:p>
                    <a:p>
                      <a:pPr>
                        <a:spcBef>
                          <a:spcPts val="300"/>
                        </a:spcBef>
                        <a:spcAft>
                          <a:spcPts val="300"/>
                        </a:spcAft>
                      </a:pPr>
                      <a:r>
                        <a:rPr lang="en-US" sz="800" dirty="0" smtClean="0">
                          <a:latin typeface="Arial" panose="020B0604020202020204" pitchFamily="34" charset="0"/>
                          <a:cs typeface="Arial" panose="020B0604020202020204" pitchFamily="34" charset="0"/>
                        </a:rPr>
                        <a:t>Commercial</a:t>
                      </a:r>
                    </a:p>
                    <a:p>
                      <a:pPr>
                        <a:spcBef>
                          <a:spcPts val="300"/>
                        </a:spcBef>
                        <a:spcAft>
                          <a:spcPts val="300"/>
                        </a:spcAft>
                      </a:pPr>
                      <a:r>
                        <a:rPr lang="en-US" sz="800" dirty="0" smtClean="0">
                          <a:latin typeface="Arial" panose="020B0604020202020204" pitchFamily="34" charset="0"/>
                          <a:cs typeface="Arial" panose="020B0604020202020204" pitchFamily="34" charset="0"/>
                        </a:rPr>
                        <a:t>Industrial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GOA</a:t>
                      </a:r>
                      <a:r>
                        <a:rPr lang="en-US" sz="800" baseline="0" dirty="0" smtClean="0">
                          <a:latin typeface="Arial" panose="020B0604020202020204" pitchFamily="34" charset="0"/>
                          <a:cs typeface="Arial" panose="020B0604020202020204" pitchFamily="34" charset="0"/>
                        </a:rPr>
                        <a:t>, C</a:t>
                      </a:r>
                      <a:r>
                        <a:rPr lang="en-US" sz="800" dirty="0" smtClean="0">
                          <a:latin typeface="Arial" panose="020B0604020202020204" pitchFamily="34" charset="0"/>
                          <a:cs typeface="Arial" panose="020B0604020202020204" pitchFamily="34" charset="0"/>
                        </a:rPr>
                        <a:t>OE grants, debt</a:t>
                      </a:r>
                    </a:p>
                    <a:p>
                      <a:pPr>
                        <a:spcBef>
                          <a:spcPts val="300"/>
                        </a:spcBef>
                        <a:spcAft>
                          <a:spcPts val="300"/>
                        </a:spcAft>
                      </a:pPr>
                      <a:r>
                        <a:rPr lang="en-US" sz="800" dirty="0" smtClean="0">
                          <a:latin typeface="Arial" panose="020B0604020202020204" pitchFamily="34" charset="0"/>
                          <a:cs typeface="Arial" panose="020B0604020202020204" pitchFamily="34" charset="0"/>
                        </a:rPr>
                        <a:t>Private FI debt</a:t>
                      </a:r>
                    </a:p>
                    <a:p>
                      <a:pPr>
                        <a:spcBef>
                          <a:spcPts val="300"/>
                        </a:spcBef>
                        <a:spcAft>
                          <a:spcPts val="300"/>
                        </a:spcAft>
                      </a:pPr>
                      <a:r>
                        <a:rPr lang="en-US" sz="800" dirty="0" smtClean="0">
                          <a:latin typeface="Arial" panose="020B0604020202020204" pitchFamily="34" charset="0"/>
                          <a:cs typeface="Arial" panose="020B0604020202020204" pitchFamily="34" charset="0"/>
                        </a:rPr>
                        <a:t>Utility ratepayers (though this requires</a:t>
                      </a:r>
                      <a:r>
                        <a:rPr lang="en-US" sz="800" baseline="0" dirty="0" smtClean="0">
                          <a:latin typeface="Arial" panose="020B0604020202020204" pitchFamily="34" charset="0"/>
                          <a:cs typeface="Arial" panose="020B0604020202020204" pitchFamily="34" charset="0"/>
                        </a:rPr>
                        <a:t> further steps in terms of giving AUC mandate and waiting approval)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COE entity</a:t>
                      </a:r>
                      <a:endParaRPr lang="en-US" sz="800" baseline="0" dirty="0" smtClean="0">
                        <a:latin typeface="Arial" panose="020B0604020202020204" pitchFamily="34" charset="0"/>
                        <a:cs typeface="Arial" panose="020B0604020202020204" pitchFamily="34" charset="0"/>
                      </a:endParaRPr>
                    </a:p>
                    <a:p>
                      <a:pPr>
                        <a:spcBef>
                          <a:spcPts val="300"/>
                        </a:spcBef>
                        <a:spcAft>
                          <a:spcPts val="300"/>
                        </a:spcAft>
                      </a:pPr>
                      <a:r>
                        <a:rPr lang="en-US" sz="800" baseline="0" dirty="0" smtClean="0">
                          <a:latin typeface="Arial" panose="020B0604020202020204" pitchFamily="34" charset="0"/>
                          <a:cs typeface="Arial" panose="020B0604020202020204" pitchFamily="34" charset="0"/>
                        </a:rPr>
                        <a:t>I</a:t>
                      </a:r>
                      <a:r>
                        <a:rPr lang="en-US" sz="800" dirty="0" smtClean="0">
                          <a:latin typeface="Arial" panose="020B0604020202020204" pitchFamily="34" charset="0"/>
                          <a:cs typeface="Arial" panose="020B0604020202020204" pitchFamily="34" charset="0"/>
                        </a:rPr>
                        <a:t>ndependent third-party</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COE entity</a:t>
                      </a:r>
                    </a:p>
                    <a:p>
                      <a:pPr>
                        <a:spcBef>
                          <a:spcPts val="300"/>
                        </a:spcBef>
                        <a:spcAft>
                          <a:spcPts val="300"/>
                        </a:spcAft>
                      </a:pPr>
                      <a:r>
                        <a:rPr lang="en-US" sz="800" dirty="0" smtClean="0">
                          <a:latin typeface="Arial" panose="020B0604020202020204" pitchFamily="34" charset="0"/>
                          <a:cs typeface="Arial" panose="020B0604020202020204" pitchFamily="34" charset="0"/>
                        </a:rPr>
                        <a:t>Independent third-party</a:t>
                      </a:r>
                    </a:p>
                    <a:p>
                      <a:pPr>
                        <a:spcBef>
                          <a:spcPts val="300"/>
                        </a:spcBef>
                        <a:spcAft>
                          <a:spcPts val="300"/>
                        </a:spcAft>
                      </a:pPr>
                      <a:r>
                        <a:rPr lang="en-US" sz="800" dirty="0" smtClean="0">
                          <a:latin typeface="Arial" panose="020B0604020202020204" pitchFamily="34" charset="0"/>
                          <a:cs typeface="Arial" panose="020B0604020202020204" pitchFamily="34" charset="0"/>
                        </a:rPr>
                        <a:t>Private FI (only with open</a:t>
                      </a:r>
                      <a:r>
                        <a:rPr lang="en-US" sz="800" baseline="0" dirty="0" smtClean="0">
                          <a:latin typeface="Arial" panose="020B0604020202020204" pitchFamily="34" charset="0"/>
                          <a:cs typeface="Arial" panose="020B0604020202020204" pitchFamily="34" charset="0"/>
                        </a:rPr>
                        <a:t> market model)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Property tax bill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u="sng" dirty="0" smtClean="0">
                          <a:latin typeface="Arial" panose="020B0604020202020204" pitchFamily="34" charset="0"/>
                          <a:cs typeface="Arial" panose="020B0604020202020204" pitchFamily="34" charset="0"/>
                        </a:rPr>
                        <a:t>Performance</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Property owner, contractor, or insurance provider</a:t>
                      </a:r>
                    </a:p>
                    <a:p>
                      <a:pPr>
                        <a:spcBef>
                          <a:spcPts val="300"/>
                        </a:spcBef>
                        <a:spcAft>
                          <a:spcPts val="300"/>
                        </a:spcAft>
                      </a:pPr>
                      <a:r>
                        <a:rPr lang="en-US" sz="800" u="sng" baseline="0" dirty="0" smtClean="0">
                          <a:latin typeface="Arial" panose="020B0604020202020204" pitchFamily="34" charset="0"/>
                          <a:cs typeface="Arial" panose="020B0604020202020204" pitchFamily="34" charset="0"/>
                        </a:rPr>
                        <a:t>Recourse</a:t>
                      </a:r>
                      <a:r>
                        <a:rPr lang="en-US" sz="800" baseline="0" dirty="0" smtClean="0">
                          <a:latin typeface="Arial" panose="020B0604020202020204" pitchFamily="34" charset="0"/>
                          <a:cs typeface="Arial" panose="020B0604020202020204" pitchFamily="34" charset="0"/>
                        </a:rPr>
                        <a:t>: Property</a:t>
                      </a:r>
                    </a:p>
                    <a:p>
                      <a:pPr>
                        <a:spcBef>
                          <a:spcPts val="300"/>
                        </a:spcBef>
                        <a:spcAft>
                          <a:spcPts val="300"/>
                        </a:spcAft>
                      </a:pPr>
                      <a:r>
                        <a:rPr lang="en-US" sz="800" u="sng" dirty="0" smtClean="0">
                          <a:latin typeface="Arial" panose="020B0604020202020204" pitchFamily="34" charset="0"/>
                          <a:cs typeface="Arial" panose="020B0604020202020204" pitchFamily="34" charset="0"/>
                        </a:rPr>
                        <a:t>Financial</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credit enhancement, then investors</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Changes to LIC part</a:t>
                      </a:r>
                      <a:r>
                        <a:rPr lang="en-US" sz="800" baseline="0" dirty="0" smtClean="0">
                          <a:latin typeface="Arial" panose="020B0604020202020204" pitchFamily="34" charset="0"/>
                          <a:cs typeface="Arial" panose="020B0604020202020204" pitchFamily="34" charset="0"/>
                        </a:rPr>
                        <a:t> of MGA</a:t>
                      </a:r>
                    </a:p>
                    <a:p>
                      <a:pPr>
                        <a:spcBef>
                          <a:spcPts val="300"/>
                        </a:spcBef>
                        <a:spcAft>
                          <a:spcPts val="300"/>
                        </a:spcAft>
                      </a:pPr>
                      <a:r>
                        <a:rPr lang="en-US" sz="800" baseline="0" dirty="0" smtClean="0">
                          <a:latin typeface="Arial" panose="020B0604020202020204" pitchFamily="34" charset="0"/>
                          <a:cs typeface="Arial" panose="020B0604020202020204" pitchFamily="34" charset="0"/>
                        </a:rPr>
                        <a:t>Consent or approval from first lien mortgage holders</a:t>
                      </a:r>
                    </a:p>
                    <a:p>
                      <a:pPr>
                        <a:spcBef>
                          <a:spcPts val="300"/>
                        </a:spcBef>
                        <a:spcAft>
                          <a:spcPts val="300"/>
                        </a:spcAft>
                      </a:pPr>
                      <a:r>
                        <a:rPr lang="en-US" sz="800" baseline="0" dirty="0" smtClean="0">
                          <a:latin typeface="Arial" panose="020B0604020202020204" pitchFamily="34" charset="0"/>
                          <a:cs typeface="Arial" panose="020B0604020202020204" pitchFamily="34" charset="0"/>
                        </a:rPr>
                        <a:t>LRF, subordinate debt or loan guarantee</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Large</a:t>
                      </a:r>
                      <a:r>
                        <a:rPr lang="en-US" sz="800" baseline="0" dirty="0" smtClean="0">
                          <a:latin typeface="Arial" panose="020B0604020202020204" pitchFamily="34" charset="0"/>
                          <a:cs typeface="Arial" panose="020B0604020202020204" pitchFamily="34" charset="0"/>
                        </a:rPr>
                        <a:t> – aggregation and sale or refinancing on secondary capital markets</a:t>
                      </a:r>
                      <a:endParaRPr lang="en-US" sz="800" dirty="0">
                        <a:latin typeface="Arial" panose="020B0604020202020204" pitchFamily="34" charset="0"/>
                        <a:cs typeface="Arial" panose="020B0604020202020204" pitchFamily="34" charset="0"/>
                      </a:endParaRPr>
                    </a:p>
                  </a:txBody>
                  <a:tcPr/>
                </a:tc>
              </a:tr>
              <a:tr h="1727965">
                <a:tc>
                  <a:txBody>
                    <a:bodyPr/>
                    <a:lstStyle/>
                    <a:p>
                      <a:pPr>
                        <a:spcBef>
                          <a:spcPts val="300"/>
                        </a:spcBef>
                        <a:spcAft>
                          <a:spcPts val="300"/>
                        </a:spcAft>
                      </a:pPr>
                      <a:r>
                        <a:rPr lang="en-US" sz="800" baseline="0" dirty="0" smtClean="0">
                          <a:latin typeface="Arial" panose="020B0604020202020204" pitchFamily="34" charset="0"/>
                          <a:cs typeface="Arial" panose="020B0604020202020204" pitchFamily="34" charset="0"/>
                        </a:rPr>
                        <a:t>Energy savings agreement (ESA)</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Multi-family</a:t>
                      </a:r>
                    </a:p>
                    <a:p>
                      <a:pPr>
                        <a:spcBef>
                          <a:spcPts val="300"/>
                        </a:spcBef>
                        <a:spcAft>
                          <a:spcPts val="300"/>
                        </a:spcAft>
                      </a:pPr>
                      <a:r>
                        <a:rPr lang="en-US" sz="800" dirty="0" smtClean="0">
                          <a:latin typeface="Arial" panose="020B0604020202020204" pitchFamily="34" charset="0"/>
                          <a:cs typeface="Arial" panose="020B0604020202020204" pitchFamily="34" charset="0"/>
                        </a:rPr>
                        <a:t>Commercial</a:t>
                      </a:r>
                    </a:p>
                    <a:p>
                      <a:pPr>
                        <a:spcBef>
                          <a:spcPts val="300"/>
                        </a:spcBef>
                        <a:spcAft>
                          <a:spcPts val="300"/>
                        </a:spcAft>
                      </a:pPr>
                      <a:r>
                        <a:rPr lang="en-US" sz="800" dirty="0" smtClean="0">
                          <a:latin typeface="Arial" panose="020B0604020202020204" pitchFamily="34" charset="0"/>
                          <a:cs typeface="Arial" panose="020B0604020202020204" pitchFamily="34" charset="0"/>
                        </a:rPr>
                        <a:t>Industrial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GOA, COE grants, debt</a:t>
                      </a:r>
                    </a:p>
                    <a:p>
                      <a:pPr>
                        <a:spcBef>
                          <a:spcPts val="300"/>
                        </a:spcBef>
                        <a:spcAft>
                          <a:spcPts val="300"/>
                        </a:spcAft>
                      </a:pPr>
                      <a:r>
                        <a:rPr lang="en-US" sz="800" dirty="0" smtClean="0">
                          <a:latin typeface="Arial" panose="020B0604020202020204" pitchFamily="34" charset="0"/>
                          <a:cs typeface="Arial" panose="020B0604020202020204" pitchFamily="34" charset="0"/>
                        </a:rPr>
                        <a:t>Private FI debt</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COE entity</a:t>
                      </a:r>
                      <a:endParaRPr lang="en-US" sz="800" baseline="0" dirty="0" smtClean="0">
                        <a:latin typeface="Arial" panose="020B0604020202020204" pitchFamily="34" charset="0"/>
                        <a:cs typeface="Arial" panose="020B0604020202020204" pitchFamily="34" charset="0"/>
                      </a:endParaRPr>
                    </a:p>
                    <a:p>
                      <a:pPr>
                        <a:spcBef>
                          <a:spcPts val="300"/>
                        </a:spcBef>
                        <a:spcAft>
                          <a:spcPts val="300"/>
                        </a:spcAft>
                      </a:pPr>
                      <a:r>
                        <a:rPr lang="en-US" sz="800" baseline="0" dirty="0" smtClean="0">
                          <a:latin typeface="Arial" panose="020B0604020202020204" pitchFamily="34" charset="0"/>
                          <a:cs typeface="Arial" panose="020B0604020202020204" pitchFamily="34" charset="0"/>
                        </a:rPr>
                        <a:t>I</a:t>
                      </a:r>
                      <a:r>
                        <a:rPr lang="en-US" sz="800" dirty="0" smtClean="0">
                          <a:latin typeface="Arial" panose="020B0604020202020204" pitchFamily="34" charset="0"/>
                          <a:cs typeface="Arial" panose="020B0604020202020204" pitchFamily="34" charset="0"/>
                        </a:rPr>
                        <a:t>ndependent third-party</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COE entity</a:t>
                      </a:r>
                    </a:p>
                    <a:p>
                      <a:pPr>
                        <a:spcBef>
                          <a:spcPts val="300"/>
                        </a:spcBef>
                        <a:spcAft>
                          <a:spcPts val="300"/>
                        </a:spcAft>
                      </a:pPr>
                      <a:r>
                        <a:rPr lang="en-US" sz="800" dirty="0" smtClean="0">
                          <a:latin typeface="Arial" panose="020B0604020202020204" pitchFamily="34" charset="0"/>
                          <a:cs typeface="Arial" panose="020B0604020202020204" pitchFamily="34" charset="0"/>
                        </a:rPr>
                        <a:t>Independent third-party</a:t>
                      </a:r>
                    </a:p>
                    <a:p>
                      <a:pPr>
                        <a:spcBef>
                          <a:spcPts val="300"/>
                        </a:spcBef>
                        <a:spcAft>
                          <a:spcPts val="300"/>
                        </a:spcAft>
                      </a:pPr>
                      <a:r>
                        <a:rPr lang="en-US" sz="800" dirty="0" smtClean="0">
                          <a:latin typeface="Arial" panose="020B0604020202020204" pitchFamily="34" charset="0"/>
                          <a:cs typeface="Arial" panose="020B0604020202020204" pitchFamily="34" charset="0"/>
                        </a:rPr>
                        <a:t>Special purpose entity (only</a:t>
                      </a:r>
                      <a:r>
                        <a:rPr lang="en-US" sz="800" baseline="0" dirty="0" smtClean="0">
                          <a:latin typeface="Arial" panose="020B0604020202020204" pitchFamily="34" charset="0"/>
                          <a:cs typeface="Arial" panose="020B0604020202020204" pitchFamily="34" charset="0"/>
                        </a:rPr>
                        <a:t> for large projects)</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Savings agreement (service fee or payments)</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u="sng" dirty="0" smtClean="0">
                          <a:latin typeface="Arial" panose="020B0604020202020204" pitchFamily="34" charset="0"/>
                          <a:cs typeface="Arial" panose="020B0604020202020204" pitchFamily="34" charset="0"/>
                        </a:rPr>
                        <a:t>Performance</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SPE, administrator, or insurance provider</a:t>
                      </a:r>
                    </a:p>
                    <a:p>
                      <a:pPr>
                        <a:spcBef>
                          <a:spcPts val="300"/>
                        </a:spcBef>
                        <a:spcAft>
                          <a:spcPts val="300"/>
                        </a:spcAft>
                      </a:pPr>
                      <a:r>
                        <a:rPr lang="en-US" sz="800" u="sng" baseline="0" dirty="0" smtClean="0">
                          <a:latin typeface="Arial" panose="020B0604020202020204" pitchFamily="34" charset="0"/>
                          <a:cs typeface="Arial" panose="020B0604020202020204" pitchFamily="34" charset="0"/>
                        </a:rPr>
                        <a:t>Recourse</a:t>
                      </a:r>
                      <a:r>
                        <a:rPr lang="en-US" sz="800" baseline="0" dirty="0" smtClean="0">
                          <a:latin typeface="Arial" panose="020B0604020202020204" pitchFamily="34" charset="0"/>
                          <a:cs typeface="Arial" panose="020B0604020202020204" pitchFamily="34" charset="0"/>
                        </a:rPr>
                        <a:t>: Equipment</a:t>
                      </a:r>
                    </a:p>
                    <a:p>
                      <a:pPr>
                        <a:spcBef>
                          <a:spcPts val="300"/>
                        </a:spcBef>
                        <a:spcAft>
                          <a:spcPts val="300"/>
                        </a:spcAft>
                      </a:pPr>
                      <a:r>
                        <a:rPr lang="en-US" sz="800" u="sng" dirty="0" smtClean="0">
                          <a:latin typeface="Arial" panose="020B0604020202020204" pitchFamily="34" charset="0"/>
                          <a:cs typeface="Arial" panose="020B0604020202020204" pitchFamily="34" charset="0"/>
                        </a:rPr>
                        <a:t>Financial</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credit enhancement, SPE for large projects, then investors</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Enable public entities to use ESA (unclear as to whether contracts</a:t>
                      </a:r>
                      <a:r>
                        <a:rPr lang="en-US" sz="800" baseline="0" dirty="0" smtClean="0">
                          <a:latin typeface="Arial" panose="020B0604020202020204" pitchFamily="34" charset="0"/>
                          <a:cs typeface="Arial" panose="020B0604020202020204" pitchFamily="34" charset="0"/>
                        </a:rPr>
                        <a:t> classified as </a:t>
                      </a:r>
                      <a:r>
                        <a:rPr lang="en-US" sz="800" dirty="0" smtClean="0">
                          <a:latin typeface="Arial" panose="020B0604020202020204" pitchFamily="34" charset="0"/>
                          <a:cs typeface="Arial" panose="020B0604020202020204" pitchFamily="34" charset="0"/>
                        </a:rPr>
                        <a:t>loans, requiring changes to covenants of  MGA)</a:t>
                      </a:r>
                      <a:endParaRPr lang="en-US" sz="800" baseline="0" dirty="0" smtClean="0">
                        <a:latin typeface="Arial" panose="020B0604020202020204" pitchFamily="34" charset="0"/>
                        <a:cs typeface="Arial" panose="020B0604020202020204" pitchFamily="34" charset="0"/>
                      </a:endParaRPr>
                    </a:p>
                    <a:p>
                      <a:pPr>
                        <a:spcBef>
                          <a:spcPts val="300"/>
                        </a:spcBef>
                        <a:spcAft>
                          <a:spcPts val="300"/>
                        </a:spcAft>
                      </a:pPr>
                      <a:r>
                        <a:rPr lang="en-US" sz="800" baseline="0" dirty="0" smtClean="0">
                          <a:latin typeface="Arial" panose="020B0604020202020204" pitchFamily="34" charset="0"/>
                          <a:cs typeface="Arial" panose="020B0604020202020204" pitchFamily="34" charset="0"/>
                        </a:rPr>
                        <a:t>LRF, subordinate debt or loan guarantee</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Large</a:t>
                      </a:r>
                      <a:r>
                        <a:rPr lang="en-US" sz="800" baseline="0" dirty="0" smtClean="0">
                          <a:latin typeface="Arial" panose="020B0604020202020204" pitchFamily="34" charset="0"/>
                          <a:cs typeface="Arial" panose="020B0604020202020204" pitchFamily="34" charset="0"/>
                        </a:rPr>
                        <a:t> – aggregation and sale or refinancing on secondary capital markets</a:t>
                      </a:r>
                      <a:endParaRPr lang="en-US" sz="800" dirty="0">
                        <a:latin typeface="Arial" panose="020B0604020202020204" pitchFamily="34" charset="0"/>
                        <a:cs typeface="Arial" panose="020B0604020202020204" pitchFamily="34" charset="0"/>
                      </a:endParaRPr>
                    </a:p>
                  </a:txBody>
                  <a:tcPr/>
                </a:tc>
              </a:tr>
              <a:tr h="1617306">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On-bill tariff repayment</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Single-family (though legal</a:t>
                      </a:r>
                      <a:r>
                        <a:rPr lang="en-US" sz="800" baseline="0" dirty="0" smtClean="0">
                          <a:latin typeface="Arial" panose="020B0604020202020204" pitchFamily="34" charset="0"/>
                          <a:cs typeface="Arial" panose="020B0604020202020204" pitchFamily="34" charset="0"/>
                        </a:rPr>
                        <a:t> uncertainty)</a:t>
                      </a:r>
                      <a:endParaRPr lang="en-US" sz="800" dirty="0" smtClean="0">
                        <a:latin typeface="Arial" panose="020B0604020202020204" pitchFamily="34" charset="0"/>
                        <a:cs typeface="Arial" panose="020B0604020202020204" pitchFamily="34" charset="0"/>
                      </a:endParaRPr>
                    </a:p>
                    <a:p>
                      <a:pPr>
                        <a:spcBef>
                          <a:spcPts val="300"/>
                        </a:spcBef>
                        <a:spcAft>
                          <a:spcPts val="300"/>
                        </a:spcAft>
                      </a:pPr>
                      <a:r>
                        <a:rPr lang="en-US" sz="800" dirty="0" smtClean="0">
                          <a:latin typeface="Arial" panose="020B0604020202020204" pitchFamily="34" charset="0"/>
                          <a:cs typeface="Arial" panose="020B0604020202020204" pitchFamily="34" charset="0"/>
                        </a:rPr>
                        <a:t>Multi-family</a:t>
                      </a:r>
                    </a:p>
                    <a:p>
                      <a:pPr>
                        <a:spcBef>
                          <a:spcPts val="300"/>
                        </a:spcBef>
                        <a:spcAft>
                          <a:spcPts val="300"/>
                        </a:spcAft>
                      </a:pPr>
                      <a:r>
                        <a:rPr lang="en-US" sz="800" dirty="0" smtClean="0">
                          <a:latin typeface="Arial" panose="020B0604020202020204" pitchFamily="34" charset="0"/>
                          <a:cs typeface="Arial" panose="020B0604020202020204" pitchFamily="34" charset="0"/>
                        </a:rPr>
                        <a:t>Commercial</a:t>
                      </a:r>
                    </a:p>
                    <a:p>
                      <a:pPr>
                        <a:spcBef>
                          <a:spcPts val="300"/>
                        </a:spcBef>
                        <a:spcAft>
                          <a:spcPts val="300"/>
                        </a:spcAft>
                      </a:pPr>
                      <a:r>
                        <a:rPr lang="en-US" sz="800" dirty="0" smtClean="0">
                          <a:latin typeface="Arial" panose="020B0604020202020204" pitchFamily="34" charset="0"/>
                          <a:cs typeface="Arial" panose="020B0604020202020204" pitchFamily="34" charset="0"/>
                        </a:rPr>
                        <a:t>Industrial</a:t>
                      </a: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GOA, COE grants, debt</a:t>
                      </a:r>
                    </a:p>
                    <a:p>
                      <a:pPr>
                        <a:spcBef>
                          <a:spcPts val="300"/>
                        </a:spcBef>
                        <a:spcAft>
                          <a:spcPts val="300"/>
                        </a:spcAft>
                      </a:pPr>
                      <a:r>
                        <a:rPr lang="en-US" sz="800" dirty="0" smtClean="0">
                          <a:latin typeface="Arial" panose="020B0604020202020204" pitchFamily="34" charset="0"/>
                          <a:cs typeface="Arial" panose="020B0604020202020204" pitchFamily="34" charset="0"/>
                        </a:rPr>
                        <a:t>Private FI debt</a:t>
                      </a:r>
                    </a:p>
                    <a:p>
                      <a:pPr>
                        <a:spcBef>
                          <a:spcPts val="300"/>
                        </a:spcBef>
                        <a:spcAft>
                          <a:spcPts val="300"/>
                        </a:spcAft>
                      </a:pPr>
                      <a:r>
                        <a:rPr lang="en-US" sz="800" dirty="0" smtClean="0">
                          <a:latin typeface="Arial" panose="020B0604020202020204" pitchFamily="34" charset="0"/>
                          <a:cs typeface="Arial" panose="020B0604020202020204" pitchFamily="34" charset="0"/>
                        </a:rPr>
                        <a:t>Utility ratepayers (though utilities and regulators reluctant to put their</a:t>
                      </a:r>
                      <a:r>
                        <a:rPr lang="en-US" sz="800" baseline="0" dirty="0" smtClean="0">
                          <a:latin typeface="Arial" panose="020B0604020202020204" pitchFamily="34" charset="0"/>
                          <a:cs typeface="Arial" panose="020B0604020202020204" pitchFamily="34" charset="0"/>
                        </a:rPr>
                        <a:t> capital at risk in loans)</a:t>
                      </a:r>
                      <a:endParaRPr lang="en-US" sz="800" dirty="0" smtClean="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r>
                        <a:rPr lang="en-US" sz="800" baseline="0" dirty="0" smtClean="0">
                          <a:latin typeface="Arial" panose="020B0604020202020204" pitchFamily="34" charset="0"/>
                          <a:cs typeface="Arial" panose="020B0604020202020204" pitchFamily="34" charset="0"/>
                        </a:rPr>
                        <a:t>COE entity</a:t>
                      </a:r>
                    </a:p>
                    <a:p>
                      <a:pPr marL="0" marR="0" indent="0" algn="l" defTabSz="914400" rtl="0" eaLnBrk="1" fontAlgn="auto" latinLnBrk="0" hangingPunct="1">
                        <a:lnSpc>
                          <a:spcPct val="100000"/>
                        </a:lnSpc>
                        <a:spcBef>
                          <a:spcPts val="300"/>
                        </a:spcBef>
                        <a:spcAft>
                          <a:spcPts val="300"/>
                        </a:spcAft>
                        <a:buClrTx/>
                        <a:buSzTx/>
                        <a:buFontTx/>
                        <a:buNone/>
                        <a:tabLst/>
                        <a:defRPr/>
                      </a:pPr>
                      <a:r>
                        <a:rPr lang="en-US" sz="800" baseline="0" dirty="0" smtClean="0">
                          <a:latin typeface="Arial" panose="020B0604020202020204" pitchFamily="34" charset="0"/>
                          <a:cs typeface="Arial" panose="020B0604020202020204" pitchFamily="34" charset="0"/>
                        </a:rPr>
                        <a:t>I</a:t>
                      </a:r>
                      <a:r>
                        <a:rPr lang="en-US" sz="800" dirty="0" smtClean="0">
                          <a:latin typeface="Arial" panose="020B0604020202020204" pitchFamily="34" charset="0"/>
                          <a:cs typeface="Arial" panose="020B0604020202020204" pitchFamily="34" charset="0"/>
                        </a:rPr>
                        <a:t>ndependent third-party</a:t>
                      </a:r>
                    </a:p>
                    <a:p>
                      <a:pPr marL="0" marR="0" indent="0" algn="l" defTabSz="914400" rtl="0" eaLnBrk="1" fontAlgn="auto" latinLnBrk="0" hangingPunct="1">
                        <a:lnSpc>
                          <a:spcPct val="100000"/>
                        </a:lnSpc>
                        <a:spcBef>
                          <a:spcPts val="300"/>
                        </a:spcBef>
                        <a:spcAft>
                          <a:spcPts val="300"/>
                        </a:spcAft>
                        <a:buClrTx/>
                        <a:buSzTx/>
                        <a:buFontTx/>
                        <a:buNone/>
                        <a:tabLst/>
                        <a:defRPr/>
                      </a:pPr>
                      <a:r>
                        <a:rPr lang="en-US" sz="800" dirty="0" smtClean="0">
                          <a:latin typeface="Arial" panose="020B0604020202020204" pitchFamily="34" charset="0"/>
                          <a:cs typeface="Arial" panose="020B0604020202020204" pitchFamily="34" charset="0"/>
                        </a:rPr>
                        <a:t>Utility </a:t>
                      </a: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Private FI</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Utility bill</a:t>
                      </a:r>
                      <a:endParaRPr lang="en-US" sz="800" dirty="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u="sng" dirty="0" smtClean="0">
                          <a:latin typeface="Arial" panose="020B0604020202020204" pitchFamily="34" charset="0"/>
                          <a:cs typeface="Arial" panose="020B0604020202020204" pitchFamily="34" charset="0"/>
                        </a:rPr>
                        <a:t>Performance</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Property owner, contractor, or insurance provider</a:t>
                      </a:r>
                    </a:p>
                    <a:p>
                      <a:pPr>
                        <a:spcBef>
                          <a:spcPts val="300"/>
                        </a:spcBef>
                        <a:spcAft>
                          <a:spcPts val="300"/>
                        </a:spcAft>
                      </a:pPr>
                      <a:r>
                        <a:rPr lang="en-US" sz="800" u="sng" baseline="0" dirty="0" smtClean="0">
                          <a:latin typeface="Arial" panose="020B0604020202020204" pitchFamily="34" charset="0"/>
                          <a:cs typeface="Arial" panose="020B0604020202020204" pitchFamily="34" charset="0"/>
                        </a:rPr>
                        <a:t>Recourse</a:t>
                      </a:r>
                      <a:r>
                        <a:rPr lang="en-US" sz="800" baseline="0" dirty="0" smtClean="0">
                          <a:latin typeface="Arial" panose="020B0604020202020204" pitchFamily="34" charset="0"/>
                          <a:cs typeface="Arial" panose="020B0604020202020204" pitchFamily="34" charset="0"/>
                        </a:rPr>
                        <a:t>: Utility service</a:t>
                      </a:r>
                    </a:p>
                    <a:p>
                      <a:pPr>
                        <a:spcBef>
                          <a:spcPts val="300"/>
                        </a:spcBef>
                        <a:spcAft>
                          <a:spcPts val="300"/>
                        </a:spcAft>
                      </a:pPr>
                      <a:r>
                        <a:rPr lang="en-US" sz="800" u="sng" dirty="0" smtClean="0">
                          <a:latin typeface="Arial" panose="020B0604020202020204" pitchFamily="34" charset="0"/>
                          <a:cs typeface="Arial" panose="020B0604020202020204" pitchFamily="34" charset="0"/>
                        </a:rPr>
                        <a:t>Financial</a:t>
                      </a:r>
                      <a:r>
                        <a:rPr lang="en-US" sz="800" dirty="0" smtClean="0">
                          <a:latin typeface="Arial" panose="020B0604020202020204" pitchFamily="34" charset="0"/>
                          <a:cs typeface="Arial" panose="020B0604020202020204" pitchFamily="34" charset="0"/>
                        </a:rPr>
                        <a:t>:</a:t>
                      </a:r>
                      <a:r>
                        <a:rPr lang="en-US" sz="800" baseline="0" dirty="0" smtClean="0">
                          <a:latin typeface="Arial" panose="020B0604020202020204" pitchFamily="34" charset="0"/>
                          <a:cs typeface="Arial" panose="020B0604020202020204" pitchFamily="34" charset="0"/>
                        </a:rPr>
                        <a:t> credit enhancement, then investors</a:t>
                      </a:r>
                      <a:endParaRPr lang="en-US" sz="800" dirty="0" smtClean="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Regulatory approval by AUC</a:t>
                      </a:r>
                    </a:p>
                    <a:p>
                      <a:pPr marL="0" marR="0" indent="0" algn="l" defTabSz="914400" rtl="0" eaLnBrk="1" fontAlgn="auto" latinLnBrk="0" hangingPunct="1">
                        <a:lnSpc>
                          <a:spcPct val="100000"/>
                        </a:lnSpc>
                        <a:spcBef>
                          <a:spcPts val="300"/>
                        </a:spcBef>
                        <a:spcAft>
                          <a:spcPts val="300"/>
                        </a:spcAft>
                        <a:buClrTx/>
                        <a:buSzTx/>
                        <a:buFontTx/>
                        <a:buNone/>
                        <a:tabLst/>
                        <a:defRPr/>
                      </a:pPr>
                      <a:r>
                        <a:rPr lang="en-US" sz="800" baseline="0" dirty="0" smtClean="0">
                          <a:latin typeface="Arial" panose="020B0604020202020204" pitchFamily="34" charset="0"/>
                          <a:cs typeface="Arial" panose="020B0604020202020204" pitchFamily="34" charset="0"/>
                        </a:rPr>
                        <a:t>Possible changes to consumer lending regs</a:t>
                      </a:r>
                    </a:p>
                    <a:p>
                      <a:pPr marL="0" marR="0" indent="0" algn="l" defTabSz="914400" rtl="0" eaLnBrk="1" fontAlgn="auto" latinLnBrk="0" hangingPunct="1">
                        <a:lnSpc>
                          <a:spcPct val="100000"/>
                        </a:lnSpc>
                        <a:spcBef>
                          <a:spcPts val="300"/>
                        </a:spcBef>
                        <a:spcAft>
                          <a:spcPts val="300"/>
                        </a:spcAft>
                        <a:buClrTx/>
                        <a:buSzTx/>
                        <a:buFontTx/>
                        <a:buNone/>
                        <a:tabLst/>
                        <a:defRPr/>
                      </a:pPr>
                      <a:r>
                        <a:rPr lang="en-US" sz="800" baseline="0" dirty="0" smtClean="0">
                          <a:latin typeface="Arial" panose="020B0604020202020204" pitchFamily="34" charset="0"/>
                          <a:cs typeface="Arial" panose="020B0604020202020204" pitchFamily="34" charset="0"/>
                        </a:rPr>
                        <a:t>LRF, subordinate debt or loan guarantee</a:t>
                      </a:r>
                      <a:endParaRPr lang="en-US" sz="800" dirty="0" smtClean="0">
                        <a:latin typeface="Arial" panose="020B0604020202020204" pitchFamily="34" charset="0"/>
                        <a:cs typeface="Arial" panose="020B0604020202020204" pitchFamily="34" charset="0"/>
                      </a:endParaRPr>
                    </a:p>
                  </a:txBody>
                  <a:tcPr/>
                </a:tc>
                <a:tc>
                  <a:txBody>
                    <a:bodyPr/>
                    <a:lstStyle/>
                    <a:p>
                      <a:pPr>
                        <a:spcBef>
                          <a:spcPts val="300"/>
                        </a:spcBef>
                        <a:spcAft>
                          <a:spcPts val="300"/>
                        </a:spcAft>
                      </a:pPr>
                      <a:r>
                        <a:rPr lang="en-US" sz="800" dirty="0" smtClean="0">
                          <a:latin typeface="Arial" panose="020B0604020202020204" pitchFamily="34" charset="0"/>
                          <a:cs typeface="Arial" panose="020B0604020202020204" pitchFamily="34" charset="0"/>
                        </a:rPr>
                        <a:t>Large – though a number of issues need to</a:t>
                      </a:r>
                      <a:r>
                        <a:rPr lang="en-US" sz="800" baseline="0" dirty="0" smtClean="0">
                          <a:latin typeface="Arial" panose="020B0604020202020204" pitchFamily="34" charset="0"/>
                          <a:cs typeface="Arial" panose="020B0604020202020204" pitchFamily="34" charset="0"/>
                        </a:rPr>
                        <a:t> be dealt with more thoroughly to make on-bill repayment viable on a larger scale, and many existing programs rely on public funding</a:t>
                      </a:r>
                      <a:endParaRPr lang="en-US" sz="800" dirty="0">
                        <a:latin typeface="Arial" panose="020B0604020202020204" pitchFamily="34" charset="0"/>
                        <a:cs typeface="Arial" panose="020B0604020202020204" pitchFamily="34" charset="0"/>
                      </a:endParaRPr>
                    </a:p>
                  </a:txBody>
                  <a:tcPr/>
                </a:tc>
              </a:tr>
            </a:tbl>
          </a:graphicData>
        </a:graphic>
      </p:graphicFrame>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Box 1"/>
          <p:cNvSpPr txBox="1">
            <a:spLocks noChangeArrowheads="1"/>
          </p:cNvSpPr>
          <p:nvPr/>
        </p:nvSpPr>
        <p:spPr bwMode="auto">
          <a:xfrm>
            <a:off x="914400" y="2528888"/>
            <a:ext cx="7258050" cy="1692275"/>
          </a:xfrm>
          <a:prstGeom prst="rect">
            <a:avLst/>
          </a:prstGeom>
          <a:noFill/>
          <a:ln w="9525">
            <a:noFill/>
            <a:miter lim="800000"/>
            <a:headEnd/>
            <a:tailEnd/>
          </a:ln>
        </p:spPr>
        <p:txBody>
          <a:bodyPr>
            <a:spAutoFit/>
          </a:bodyPr>
          <a:lstStyle/>
          <a:p>
            <a:r>
              <a:rPr lang="en-US" sz="2000" b="1">
                <a:cs typeface="Arial" charset="0"/>
              </a:rPr>
              <a:t>Dr Richard Boyd</a:t>
            </a:r>
          </a:p>
          <a:p>
            <a:r>
              <a:rPr lang="en-US" sz="2000">
                <a:cs typeface="Arial" charset="0"/>
              </a:rPr>
              <a:t>Senior Economist, Research and Analysis</a:t>
            </a:r>
          </a:p>
          <a:p>
            <a:endParaRPr lang="en-US" sz="1200">
              <a:cs typeface="Arial" charset="0"/>
            </a:endParaRPr>
          </a:p>
          <a:p>
            <a:r>
              <a:rPr lang="en-US" sz="2000">
                <a:cs typeface="Arial" charset="0"/>
              </a:rPr>
              <a:t>Email: </a:t>
            </a:r>
            <a:r>
              <a:rPr lang="en-US" sz="2000">
                <a:cs typeface="Arial" charset="0"/>
                <a:hlinkClick r:id="rId3"/>
              </a:rPr>
              <a:t>rboyd@c-3.ca</a:t>
            </a:r>
            <a:endParaRPr lang="en-US" sz="2000">
              <a:cs typeface="Arial" charset="0"/>
            </a:endParaRPr>
          </a:p>
          <a:p>
            <a:endParaRPr lang="en-US" sz="1200">
              <a:cs typeface="Arial" charset="0"/>
            </a:endParaRPr>
          </a:p>
          <a:p>
            <a:r>
              <a:rPr lang="en-US" sz="2000">
                <a:cs typeface="Arial" charset="0"/>
              </a:rPr>
              <a:t>Direct 403.517.2702</a:t>
            </a:r>
            <a:endParaRPr lang="en-US" sz="2800">
              <a:cs typeface="Arial" charset="0"/>
            </a:endParaRPr>
          </a:p>
        </p:txBody>
      </p:sp>
      <p:sp>
        <p:nvSpPr>
          <p:cNvPr id="50178" name="Title 1"/>
          <p:cNvSpPr txBox="1">
            <a:spLocks/>
          </p:cNvSpPr>
          <p:nvPr/>
        </p:nvSpPr>
        <p:spPr bwMode="auto">
          <a:xfrm>
            <a:off x="3175" y="-26988"/>
            <a:ext cx="9140825" cy="719138"/>
          </a:xfrm>
          <a:prstGeom prst="rect">
            <a:avLst/>
          </a:prstGeom>
          <a:solidFill>
            <a:srgbClr val="003300"/>
          </a:solidFill>
          <a:ln w="9525">
            <a:noFill/>
            <a:miter lim="800000"/>
            <a:headEnd/>
            <a:tailEnd/>
          </a:ln>
        </p:spPr>
        <p:txBody>
          <a:bodyPr anchor="ctr"/>
          <a:lstStyle/>
          <a:p>
            <a:pPr algn="ctr"/>
            <a:r>
              <a:rPr lang="en-US" sz="2800" b="1">
                <a:solidFill>
                  <a:schemeClr val="bg1"/>
                </a:solidFill>
                <a:cs typeface="Arial" charset="0"/>
              </a:rPr>
              <a:t>Contact details</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539750" y="1628775"/>
            <a:ext cx="8064500" cy="3168650"/>
          </a:xfrm>
        </p:spPr>
        <p:txBody>
          <a:bodyPr/>
          <a:lstStyle/>
          <a:p>
            <a:r>
              <a:rPr lang="en-CA" sz="2800" smtClean="0">
                <a:latin typeface="Arial" charset="0"/>
                <a:cs typeface="Arial" charset="0"/>
              </a:rPr>
              <a:t>Edmonton’s Energy Transition Plan</a:t>
            </a:r>
            <a:r>
              <a:rPr lang="en-CA" sz="3600" smtClean="0">
                <a:latin typeface="Arial" charset="0"/>
                <a:cs typeface="Arial" charset="0"/>
              </a:rPr>
              <a:t/>
            </a:r>
            <a:br>
              <a:rPr lang="en-CA" sz="3600" smtClean="0">
                <a:latin typeface="Arial" charset="0"/>
                <a:cs typeface="Arial" charset="0"/>
              </a:rPr>
            </a:br>
            <a:r>
              <a:rPr lang="en-CA" smtClean="0">
                <a:latin typeface="Arial" charset="0"/>
                <a:cs typeface="Arial" charset="0"/>
              </a:rPr>
              <a:t/>
            </a:r>
            <a:br>
              <a:rPr lang="en-CA" smtClean="0">
                <a:latin typeface="Arial" charset="0"/>
                <a:cs typeface="Arial" charset="0"/>
              </a:rPr>
            </a:br>
            <a:r>
              <a:rPr lang="en-CA" sz="3600" smtClean="0">
                <a:latin typeface="Arial" charset="0"/>
                <a:cs typeface="Arial" charset="0"/>
              </a:rPr>
              <a:t>Clean Energy Financing: Briefing Note</a:t>
            </a:r>
            <a:br>
              <a:rPr lang="en-CA" sz="3600" smtClean="0">
                <a:latin typeface="Arial" charset="0"/>
                <a:cs typeface="Arial" charset="0"/>
              </a:rPr>
            </a:br>
            <a:r>
              <a:rPr lang="en-CA" smtClean="0">
                <a:latin typeface="Arial" charset="0"/>
                <a:cs typeface="Arial" charset="0"/>
              </a:rPr>
              <a:t/>
            </a:r>
            <a:br>
              <a:rPr lang="en-CA" smtClean="0">
                <a:latin typeface="Arial" charset="0"/>
                <a:cs typeface="Arial" charset="0"/>
              </a:rPr>
            </a:br>
            <a:r>
              <a:rPr lang="en-CA" sz="1600" smtClean="0">
                <a:latin typeface="Arial" charset="0"/>
                <a:cs typeface="Arial" charset="0"/>
              </a:rPr>
              <a:t>21 October 2013</a:t>
            </a:r>
            <a:br>
              <a:rPr lang="en-CA" sz="1600" smtClean="0">
                <a:latin typeface="Arial" charset="0"/>
                <a:cs typeface="Arial" charset="0"/>
              </a:rPr>
            </a:br>
            <a:r>
              <a:rPr lang="en-CA" sz="3600" smtClean="0">
                <a:latin typeface="Arial" charset="0"/>
                <a:cs typeface="Arial" charset="0"/>
              </a:rPr>
              <a:t/>
            </a:r>
            <a:br>
              <a:rPr lang="en-CA" sz="3600" smtClean="0">
                <a:latin typeface="Arial" charset="0"/>
                <a:cs typeface="Arial" charset="0"/>
              </a:rPr>
            </a:br>
            <a:r>
              <a:rPr lang="en-CA" sz="1600" smtClean="0">
                <a:latin typeface="Arial" charset="0"/>
                <a:cs typeface="Arial" charset="0"/>
              </a:rPr>
              <a:t>RICHARD BOYD</a:t>
            </a:r>
            <a:endParaRPr lang="en-US" sz="1800" smtClean="0">
              <a:latin typeface="Arial" charset="0"/>
              <a:cs typeface="Arial" charset="0"/>
            </a:endParaRPr>
          </a:p>
        </p:txBody>
      </p:sp>
      <p:cxnSp>
        <p:nvCxnSpPr>
          <p:cNvPr id="4" name="Straight Connector 3"/>
          <p:cNvCxnSpPr/>
          <p:nvPr/>
        </p:nvCxnSpPr>
        <p:spPr>
          <a:xfrm>
            <a:off x="900113" y="4149725"/>
            <a:ext cx="748823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827088" y="1484313"/>
            <a:ext cx="748823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07950" y="692150"/>
            <a:ext cx="8928100" cy="5616575"/>
          </a:xfrm>
        </p:spPr>
        <p:txBody>
          <a:bodyPr/>
          <a:lstStyle/>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Numerous reports by government, non-profits, and private businesses have surveyed approaches for funding clean energy (energy </a:t>
            </a:r>
            <a:r>
              <a:rPr lang="en-US" sz="1200" dirty="0">
                <a:latin typeface="Arial" panose="020B0604020202020204" pitchFamily="34" charset="0"/>
                <a:cs typeface="Arial" panose="020B0604020202020204" pitchFamily="34" charset="0"/>
              </a:rPr>
              <a:t>efficiency and renewable </a:t>
            </a:r>
            <a:r>
              <a:rPr lang="en-US" sz="1200" dirty="0" smtClean="0">
                <a:latin typeface="Arial" panose="020B0604020202020204" pitchFamily="34" charset="0"/>
                <a:cs typeface="Arial" panose="020B0604020202020204" pitchFamily="34" charset="0"/>
              </a:rPr>
              <a:t>energy) programs and projects, </a:t>
            </a:r>
            <a:r>
              <a:rPr lang="en-US" sz="1200" dirty="0">
                <a:latin typeface="Arial" panose="020B0604020202020204" pitchFamily="34" charset="0"/>
                <a:cs typeface="Arial" panose="020B0604020202020204" pitchFamily="34" charset="0"/>
              </a:rPr>
              <a:t>including </a:t>
            </a:r>
            <a:r>
              <a:rPr lang="en-US" sz="1200" dirty="0" smtClean="0">
                <a:latin typeface="Arial" panose="020B0604020202020204" pitchFamily="34" charset="0"/>
                <a:cs typeface="Arial" panose="020B0604020202020204" pitchFamily="34" charset="0"/>
              </a:rPr>
              <a:t>C3’s  </a:t>
            </a:r>
            <a:r>
              <a:rPr lang="en-US" sz="1200" i="1" dirty="0">
                <a:latin typeface="Arial" panose="020B0604020202020204" pitchFamily="34" charset="0"/>
                <a:cs typeface="Arial" panose="020B0604020202020204" pitchFamily="34" charset="0"/>
              </a:rPr>
              <a:t>Energy Efficiency Funding and Administration Options for </a:t>
            </a:r>
            <a:r>
              <a:rPr lang="en-US" sz="1200" i="1" dirty="0" smtClean="0">
                <a:latin typeface="Arial" panose="020B0604020202020204" pitchFamily="34" charset="0"/>
                <a:cs typeface="Arial" panose="020B0604020202020204" pitchFamily="34" charset="0"/>
              </a:rPr>
              <a:t>Alberta</a:t>
            </a:r>
            <a:r>
              <a:rPr lang="en-US" sz="1200" dirty="0" smtClean="0">
                <a:latin typeface="Arial" panose="020B0604020202020204" pitchFamily="34" charset="0"/>
                <a:cs typeface="Arial" panose="020B0604020202020204" pitchFamily="34" charset="0"/>
              </a:rPr>
              <a:t>. The purpose of this note is not to provide another scan of the full spectrum of available approaches, but rather to focus on innovative solutions that have recently gained traction in the USA, and that are in use, or are being considered for use, in a Canadian context.  </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Recent innovations in clean energy financing have developed business models that simultaneously address many recognized market barriers, including the first-time cost barrier, and that encourage the adoption of cutting-edge technologies and deep improvements in energy efficiency. These financing strategies also provide scalable solutions, and are designed to use limited public funds to mobilize, leverage, and support investment in clean energy by private financial institutions (FIs). Leverage ratios of 4:1 (young programs) to 20:1 (mature programs) have been observed in the USA. In the latter case, $3 million of public grant capital can be turned into $60 million of private lending capital. The path to adequate and sustainable funding of clean energy programs and projects, requires a shift from the </a:t>
            </a:r>
            <a:r>
              <a:rPr lang="en-US" sz="1200" dirty="0">
                <a:latin typeface="Arial" panose="020B0604020202020204" pitchFamily="34" charset="0"/>
                <a:cs typeface="Arial" panose="020B0604020202020204" pitchFamily="34" charset="0"/>
              </a:rPr>
              <a:t>traditional publicly grant-funded world of </a:t>
            </a:r>
            <a:r>
              <a:rPr lang="en-US" sz="1200" dirty="0" smtClean="0">
                <a:latin typeface="Arial" panose="020B0604020202020204" pitchFamily="34" charset="0"/>
                <a:cs typeface="Arial" panose="020B0604020202020204" pitchFamily="34" charset="0"/>
              </a:rPr>
              <a:t>rebates, towards innovative financing programs that use public funds to mobilize large amounts of private capital. Given this basic premise, we provide a high-level overview of three innovative, scalable clean energy financing models that exhibit great promise, namely:</a:t>
            </a:r>
          </a:p>
          <a:p>
            <a:pPr marL="228600" indent="-228600" fontAlgn="auto">
              <a:spcBef>
                <a:spcPts val="600"/>
              </a:spcBef>
              <a:spcAft>
                <a:spcPts val="600"/>
              </a:spcAft>
              <a:buSzPct val="100000"/>
              <a:buFont typeface="+mj-lt"/>
              <a:buAutoNum type="arabicPeriod"/>
              <a:defRPr/>
            </a:pPr>
            <a:r>
              <a:rPr lang="en-US" sz="1200" dirty="0" smtClean="0">
                <a:latin typeface="Arial" panose="020B0604020202020204" pitchFamily="34" charset="0"/>
                <a:cs typeface="Arial" panose="020B0604020202020204" pitchFamily="34" charset="0"/>
              </a:rPr>
              <a:t>Property assessed (Local Improvement Charge) programs;</a:t>
            </a:r>
          </a:p>
          <a:p>
            <a:pPr marL="228600" indent="-228600" fontAlgn="auto">
              <a:spcBef>
                <a:spcPts val="600"/>
              </a:spcBef>
              <a:spcAft>
                <a:spcPts val="600"/>
              </a:spcAft>
              <a:buSzPct val="100000"/>
              <a:buFont typeface="+mj-lt"/>
              <a:buAutoNum type="arabicPeriod"/>
              <a:defRPr/>
            </a:pPr>
            <a:r>
              <a:rPr lang="en-US" sz="1200" dirty="0" smtClean="0">
                <a:latin typeface="Arial" panose="020B0604020202020204" pitchFamily="34" charset="0"/>
                <a:cs typeface="Arial" panose="020B0604020202020204" pitchFamily="34" charset="0"/>
              </a:rPr>
              <a:t>Energy savings agreement programs; and</a:t>
            </a:r>
          </a:p>
          <a:p>
            <a:pPr marL="228600" indent="-228600" fontAlgn="auto">
              <a:spcBef>
                <a:spcPts val="600"/>
              </a:spcBef>
              <a:spcAft>
                <a:spcPts val="600"/>
              </a:spcAft>
              <a:buSzPct val="100000"/>
              <a:buFont typeface="+mj-lt"/>
              <a:buAutoNum type="arabicPeriod"/>
              <a:defRPr/>
            </a:pPr>
            <a:r>
              <a:rPr lang="en-US" sz="1200" dirty="0" smtClean="0">
                <a:latin typeface="Arial" panose="020B0604020202020204" pitchFamily="34" charset="0"/>
                <a:cs typeface="Arial" panose="020B0604020202020204" pitchFamily="34" charset="0"/>
              </a:rPr>
              <a:t>On-bill tariff repayment programs. </a:t>
            </a:r>
          </a:p>
          <a:p>
            <a:pPr marL="0" indent="0" fontAlgn="auto">
              <a:spcBef>
                <a:spcPts val="600"/>
              </a:spcBef>
              <a:spcAft>
                <a:spcPts val="600"/>
              </a:spcAft>
              <a:buSzPct val="120000"/>
              <a:buFont typeface="Arial" pitchFamily="34" charset="0"/>
              <a:buNone/>
              <a:defRPr/>
            </a:pPr>
            <a:r>
              <a:rPr lang="en-US" sz="1200" dirty="0" smtClean="0">
                <a:latin typeface="Arial" panose="020B0604020202020204" pitchFamily="34" charset="0"/>
                <a:cs typeface="Arial" panose="020B0604020202020204" pitchFamily="34" charset="0"/>
              </a:rPr>
              <a:t>A </a:t>
            </a:r>
            <a:r>
              <a:rPr lang="en-US" sz="1200" dirty="0">
                <a:latin typeface="Arial" panose="020B0604020202020204" pitchFamily="34" charset="0"/>
                <a:cs typeface="Arial" panose="020B0604020202020204" pitchFamily="34" charset="0"/>
              </a:rPr>
              <a:t>typical financing program – applicable to residential, commercial, and industrial clean energy projects – </a:t>
            </a:r>
            <a:r>
              <a:rPr lang="en-US" sz="1200" dirty="0" smtClean="0">
                <a:latin typeface="Arial" panose="020B0604020202020204" pitchFamily="34" charset="0"/>
                <a:cs typeface="Arial" panose="020B0604020202020204" pitchFamily="34" charset="0"/>
              </a:rPr>
              <a:t>consists </a:t>
            </a:r>
            <a:r>
              <a:rPr lang="en-US" sz="1200" dirty="0">
                <a:latin typeface="Arial" panose="020B0604020202020204" pitchFamily="34" charset="0"/>
                <a:cs typeface="Arial" panose="020B0604020202020204" pitchFamily="34" charset="0"/>
              </a:rPr>
              <a:t>of up to five major elements: a source(s) of program funds (e.g., private debt or equity, public grants or loans); an administrator(s); a repayment vehicle (e.g., monthly credit bill, on-bill tariff, property tax assessment, service fee); credit enhancements (e.g., loan loss reserve fund, subordinate debt structure, loan guarantee); and security (e.g., utility meter, property tax-lien, equipment</a:t>
            </a:r>
            <a:r>
              <a:rPr lang="en-US" sz="1200" dirty="0" smtClean="0">
                <a:latin typeface="Arial" panose="020B0604020202020204" pitchFamily="34" charset="0"/>
                <a:cs typeface="Arial" panose="020B0604020202020204" pitchFamily="34" charset="0"/>
              </a:rPr>
              <a:t>). For each of the three program models, we provide a brief description of the underlying model (encompassing each of these elements), list key strengths </a:t>
            </a:r>
            <a:r>
              <a:rPr lang="en-US" sz="1200" dirty="0">
                <a:latin typeface="Arial" panose="020B0604020202020204" pitchFamily="34" charset="0"/>
                <a:cs typeface="Arial" panose="020B0604020202020204" pitchFamily="34" charset="0"/>
              </a:rPr>
              <a:t>and </a:t>
            </a:r>
            <a:r>
              <a:rPr lang="en-US" sz="1200" dirty="0" smtClean="0">
                <a:latin typeface="Arial" panose="020B0604020202020204" pitchFamily="34" charset="0"/>
                <a:cs typeface="Arial" panose="020B0604020202020204" pitchFamily="34" charset="0"/>
              </a:rPr>
              <a:t>weaknesses, </a:t>
            </a:r>
            <a:r>
              <a:rPr lang="en-US" sz="1200" dirty="0">
                <a:latin typeface="Arial" panose="020B0604020202020204" pitchFamily="34" charset="0"/>
                <a:cs typeface="Arial" panose="020B0604020202020204" pitchFamily="34" charset="0"/>
              </a:rPr>
              <a:t>and </a:t>
            </a:r>
            <a:r>
              <a:rPr lang="en-US" sz="1200" dirty="0" smtClean="0">
                <a:latin typeface="Arial" panose="020B0604020202020204" pitchFamily="34" charset="0"/>
                <a:cs typeface="Arial" panose="020B0604020202020204" pitchFamily="34" charset="0"/>
              </a:rPr>
              <a:t>highlight the roles </a:t>
            </a:r>
            <a:r>
              <a:rPr lang="en-US" sz="1200" dirty="0">
                <a:latin typeface="Arial" panose="020B0604020202020204" pitchFamily="34" charset="0"/>
                <a:cs typeface="Arial" panose="020B0604020202020204" pitchFamily="34" charset="0"/>
              </a:rPr>
              <a:t>for </a:t>
            </a:r>
            <a:r>
              <a:rPr lang="en-US" sz="1200" dirty="0" smtClean="0">
                <a:latin typeface="Arial" panose="020B0604020202020204" pitchFamily="34" charset="0"/>
                <a:cs typeface="Arial" panose="020B0604020202020204" pitchFamily="34" charset="0"/>
              </a:rPr>
              <a:t>the City of Edmonton (COE) </a:t>
            </a:r>
            <a:r>
              <a:rPr lang="en-US" sz="1200" dirty="0">
                <a:latin typeface="Arial" panose="020B0604020202020204" pitchFamily="34" charset="0"/>
                <a:cs typeface="Arial" panose="020B0604020202020204" pitchFamily="34" charset="0"/>
              </a:rPr>
              <a:t>and </a:t>
            </a:r>
            <a:r>
              <a:rPr lang="en-US" sz="1200" dirty="0" smtClean="0">
                <a:latin typeface="Arial" panose="020B0604020202020204" pitchFamily="34" charset="0"/>
                <a:cs typeface="Arial" panose="020B0604020202020204" pitchFamily="34" charset="0"/>
              </a:rPr>
              <a:t>the Government of Alberta (GOA).</a:t>
            </a:r>
          </a:p>
          <a:p>
            <a:pPr marL="0" indent="0" fontAlgn="auto">
              <a:spcBef>
                <a:spcPts val="600"/>
              </a:spcBef>
              <a:spcAft>
                <a:spcPts val="600"/>
              </a:spcAft>
              <a:buSzPct val="120000"/>
              <a:buFont typeface="Arial" pitchFamily="34" charset="0"/>
              <a:buNone/>
              <a:defRPr/>
            </a:pPr>
            <a:r>
              <a:rPr lang="en-US" sz="1200" dirty="0" smtClean="0">
                <a:latin typeface="Arial" panose="020B0604020202020204" pitchFamily="34" charset="0"/>
                <a:cs typeface="Arial" panose="020B0604020202020204" pitchFamily="34" charset="0"/>
              </a:rPr>
              <a:t>Before looking at the three models for clean energy financing, we first outline the main characteristics of cost-effective, self-sustaining financing programs. The chosen models must reflect these characteristics. </a:t>
            </a:r>
          </a:p>
        </p:txBody>
      </p:sp>
      <p:sp>
        <p:nvSpPr>
          <p:cNvPr id="22530"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Introduction</a:t>
            </a: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07950" y="692150"/>
            <a:ext cx="8928100" cy="5616575"/>
          </a:xfrm>
        </p:spPr>
        <p:txBody>
          <a:bodyPr>
            <a:noAutofit/>
          </a:bodyPr>
          <a:lstStyle/>
          <a:p>
            <a:pPr marL="0" indent="0" fontAlgn="auto">
              <a:spcBef>
                <a:spcPts val="1200"/>
              </a:spcBef>
              <a:spcAft>
                <a:spcPts val="1200"/>
              </a:spcAft>
              <a:buClr>
                <a:schemeClr val="accent3">
                  <a:lumMod val="50000"/>
                </a:schemeClr>
              </a:buClr>
              <a:buSzPct val="120000"/>
              <a:buFont typeface="Arial" pitchFamily="34" charset="0"/>
              <a:buNone/>
              <a:defRPr/>
            </a:pPr>
            <a:r>
              <a:rPr lang="en-US" sz="1400" b="1" dirty="0" smtClean="0">
                <a:latin typeface="Arial" panose="020B0604020202020204" pitchFamily="34" charset="0"/>
                <a:cs typeface="Arial" panose="020B0604020202020204" pitchFamily="34" charset="0"/>
              </a:rPr>
              <a:t>Self-sustainability </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For a clean energy financing program to be self-sustaining, public funds should be used to mobilize, leverage, and support participation by private financial institutions, both primary lenders that provide loan capital </a:t>
            </a:r>
            <a:r>
              <a:rPr lang="en-US" sz="1200" i="1" dirty="0" smtClean="0">
                <a:latin typeface="Arial" panose="020B0604020202020204" pitchFamily="34" charset="0"/>
                <a:cs typeface="Arial" panose="020B0604020202020204" pitchFamily="34" charset="0"/>
              </a:rPr>
              <a:t>directly</a:t>
            </a:r>
            <a:r>
              <a:rPr lang="en-US" sz="1200" dirty="0" smtClean="0">
                <a:latin typeface="Arial" panose="020B0604020202020204" pitchFamily="34" charset="0"/>
                <a:cs typeface="Arial" panose="020B0604020202020204" pitchFamily="34" charset="0"/>
              </a:rPr>
              <a:t> to households and businesses or </a:t>
            </a:r>
            <a:r>
              <a:rPr lang="en-US" sz="1200" i="1" dirty="0" smtClean="0">
                <a:latin typeface="Arial" panose="020B0604020202020204" pitchFamily="34" charset="0"/>
                <a:cs typeface="Arial" panose="020B0604020202020204" pitchFamily="34" charset="0"/>
              </a:rPr>
              <a:t>indirectly</a:t>
            </a:r>
            <a:r>
              <a:rPr lang="en-US" sz="1200" dirty="0" smtClean="0">
                <a:latin typeface="Arial" panose="020B0604020202020204" pitchFamily="34" charset="0"/>
                <a:cs typeface="Arial" panose="020B0604020202020204" pitchFamily="34" charset="0"/>
              </a:rPr>
              <a:t> via the program administrator, and investors (in the secondary market) that purchase portfolios of loans from the primary lenders. To these ends, a </a:t>
            </a:r>
            <a:r>
              <a:rPr lang="en-US" sz="1200" dirty="0">
                <a:latin typeface="Arial" panose="020B0604020202020204" pitchFamily="34" charset="0"/>
                <a:cs typeface="Arial" panose="020B0604020202020204" pitchFamily="34" charset="0"/>
              </a:rPr>
              <a:t>clean energy financing program </a:t>
            </a:r>
            <a:r>
              <a:rPr lang="en-US" sz="1200" dirty="0" smtClean="0">
                <a:latin typeface="Arial" panose="020B0604020202020204" pitchFamily="34" charset="0"/>
                <a:cs typeface="Arial" panose="020B0604020202020204" pitchFamily="34" charset="0"/>
              </a:rPr>
              <a:t>should: </a:t>
            </a:r>
          </a:p>
          <a:p>
            <a:pPr fontAlgn="auto">
              <a:spcBef>
                <a:spcPts val="600"/>
              </a:spcBef>
              <a:spcAft>
                <a:spcPts val="600"/>
              </a:spcAft>
              <a:buClr>
                <a:schemeClr val="accent3">
                  <a:lumMod val="50000"/>
                </a:schemeClr>
              </a:buClr>
              <a:buSzPct val="120000"/>
              <a:buFont typeface="+mj-lt"/>
              <a:buAutoNum type="arabicPeriod"/>
              <a:defRPr/>
            </a:pPr>
            <a:r>
              <a:rPr lang="en-US" sz="1200" dirty="0" smtClean="0">
                <a:latin typeface="Arial" panose="020B0604020202020204" pitchFamily="34" charset="0"/>
                <a:cs typeface="Arial" panose="020B0604020202020204" pitchFamily="34" charset="0"/>
              </a:rPr>
              <a:t>Prove clean energy finance as a viable business line for private financial institutions; and</a:t>
            </a:r>
          </a:p>
          <a:p>
            <a:pPr fontAlgn="auto">
              <a:spcBef>
                <a:spcPts val="600"/>
              </a:spcBef>
              <a:spcAft>
                <a:spcPts val="600"/>
              </a:spcAft>
              <a:buClr>
                <a:schemeClr val="accent3">
                  <a:lumMod val="50000"/>
                </a:schemeClr>
              </a:buClr>
              <a:buSzPct val="120000"/>
              <a:buFont typeface="+mj-lt"/>
              <a:buAutoNum type="arabicPeriod"/>
              <a:defRPr/>
            </a:pPr>
            <a:r>
              <a:rPr lang="en-US" sz="1200" dirty="0" smtClean="0">
                <a:latin typeface="Arial" panose="020B0604020202020204" pitchFamily="34" charset="0"/>
                <a:cs typeface="Arial" panose="020B0604020202020204" pitchFamily="34" charset="0"/>
              </a:rPr>
              <a:t>Develop a secondary market for portfolios of clean energy loans.</a:t>
            </a:r>
            <a:endParaRPr lang="en-US" sz="1200" dirty="0">
              <a:latin typeface="Arial" panose="020B0604020202020204" pitchFamily="34" charset="0"/>
              <a:cs typeface="Arial" panose="020B0604020202020204" pitchFamily="34" charset="0"/>
            </a:endParaRPr>
          </a:p>
          <a:p>
            <a:pPr marL="0" indent="0" fontAlgn="auto">
              <a:spcBef>
                <a:spcPts val="1200"/>
              </a:spcBef>
              <a:spcAft>
                <a:spcPts val="12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1. </a:t>
            </a:r>
            <a:r>
              <a:rPr lang="en-US" sz="1200" b="1" u="sng" dirty="0" smtClean="0">
                <a:latin typeface="Arial" panose="020B0604020202020204" pitchFamily="34" charset="0"/>
                <a:cs typeface="Arial" panose="020B0604020202020204" pitchFamily="34" charset="0"/>
              </a:rPr>
              <a:t>Make the business case to primary lenders</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The path to self-sustainability requires private financial institutions to perceive clean energy financing as profitable, creditworthy, and a sizeable business line. For only then will public funds successfully mobilize and leverage private capital. Potential partner financial institutions will want to know: </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The size of individual loans to households and businesses (and hence transaction costs);</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The likely total size (total deal flow) of the financing program; </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The credit characteristics of the target market;</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Who bears what risks;</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The size and structure of available credit enhancements (e.g., loan loss reserve funds (LRF), subordinate debt structures, loan guarantees, interest rate buy-downs, etc.);</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The administrator’s expectations for interest rates and loan terms; and </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smtClean="0">
                <a:latin typeface="Arial" panose="020B0604020202020204" pitchFamily="34" charset="0"/>
                <a:cs typeface="Arial" panose="020B0604020202020204" pitchFamily="34" charset="0"/>
              </a:rPr>
              <a:t>Responsibilities and expectations for loan servicing and origination.</a:t>
            </a:r>
          </a:p>
        </p:txBody>
      </p:sp>
      <p:sp>
        <p:nvSpPr>
          <p:cNvPr id="24578"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Keys to effective, self-sustaining financing programs</a:t>
            </a: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07950" y="692150"/>
            <a:ext cx="8928100" cy="4897438"/>
          </a:xfrm>
        </p:spPr>
        <p:txBody>
          <a:bodyPr>
            <a:noAutofit/>
          </a:bodyPr>
          <a:lstStyle/>
          <a:p>
            <a:pPr marL="0" indent="0" fontAlgn="auto">
              <a:spcBef>
                <a:spcPts val="1200"/>
              </a:spcBef>
              <a:spcAft>
                <a:spcPts val="12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2. </a:t>
            </a:r>
            <a:r>
              <a:rPr lang="en-US" sz="1200" b="1" u="sng" dirty="0" smtClean="0">
                <a:latin typeface="Arial" panose="020B0604020202020204" pitchFamily="34" charset="0"/>
                <a:cs typeface="Arial" panose="020B0604020202020204" pitchFamily="34" charset="0"/>
              </a:rPr>
              <a:t>Build the secondary market</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Some program administrators and primary lending partners (typically smaller institutions like credit unions) may originate and hold loans in their portfolio until the loans mature. However, if the goal is to mobilize and leverage as much private capital as possible, then these individual loans need to be “aggregated”  into portfolios (e.g., using a warehouse facility) and either re-financed or sold to a “secondary market” capital source (e.g., a municipal or private bond, asset-backed securities). Typical portfolio sizes for transactions in the secondary market are about $20-$25 million. Proceeds from the sale of loans to secondary market investors allow the program administrator and lending partners to relend their original loan funds more rapidly than they would otherwise be able to do if they had to wait for each loan to mature. The availability of capital from the secondary market can also help to lower interest rates. </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smtClean="0">
                <a:latin typeface="Arial" panose="020B0604020202020204" pitchFamily="34" charset="0"/>
                <a:cs typeface="Arial" panose="020B0604020202020204" pitchFamily="34" charset="0"/>
              </a:rPr>
              <a:t>To attract secondary market investors, the benefits and risk coverage of credit enhancements supporting the primary lenders must be “assignable” to these investors. </a:t>
            </a:r>
          </a:p>
          <a:p>
            <a:pPr marL="0" indent="0" fontAlgn="auto">
              <a:spcBef>
                <a:spcPts val="1200"/>
              </a:spcBef>
              <a:spcAft>
                <a:spcPts val="1200"/>
              </a:spcAft>
              <a:buClr>
                <a:schemeClr val="accent3">
                  <a:lumMod val="50000"/>
                </a:schemeClr>
              </a:buClr>
              <a:buSzPct val="120000"/>
              <a:buFont typeface="Arial" pitchFamily="34" charset="0"/>
              <a:buNone/>
              <a:defRPr/>
            </a:pPr>
            <a:r>
              <a:rPr lang="en-US" sz="1400" b="1" dirty="0" smtClean="0">
                <a:latin typeface="Arial" panose="020B0604020202020204" pitchFamily="34" charset="0"/>
                <a:cs typeface="Arial" panose="020B0604020202020204" pitchFamily="34" charset="0"/>
              </a:rPr>
              <a:t>Cost-effectiveness</a:t>
            </a:r>
            <a:endParaRPr lang="en-US" sz="1200" dirty="0">
              <a:latin typeface="Arial" panose="020B0604020202020204" pitchFamily="34" charset="0"/>
              <a:cs typeface="Arial" panose="020B0604020202020204" pitchFamily="34" charset="0"/>
            </a:endParaRP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a:latin typeface="Arial" panose="020B0604020202020204" pitchFamily="34" charset="0"/>
                <a:cs typeface="Arial" panose="020B0604020202020204" pitchFamily="34" charset="0"/>
              </a:rPr>
              <a:t>To maximize cost-effectiveness (i.e., energy savings for a given level of capital) a clean energy financing program should be designed to both:</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a:latin typeface="Arial" panose="020B0604020202020204" pitchFamily="34" charset="0"/>
                <a:cs typeface="Arial" panose="020B0604020202020204" pitchFamily="34" charset="0"/>
              </a:rPr>
              <a:t>Support a large number of projects (“broad participation”); and</a:t>
            </a:r>
          </a:p>
          <a:p>
            <a:pPr fontAlgn="auto">
              <a:spcBef>
                <a:spcPts val="600"/>
              </a:spcBef>
              <a:spcAft>
                <a:spcPts val="600"/>
              </a:spcAft>
              <a:buClr>
                <a:schemeClr val="accent3">
                  <a:lumMod val="50000"/>
                </a:schemeClr>
              </a:buClr>
              <a:buSzPct val="120000"/>
              <a:buFont typeface="Courier New" panose="02070309020205020404" pitchFamily="49" charset="0"/>
              <a:buChar char="o"/>
              <a:defRPr/>
            </a:pPr>
            <a:r>
              <a:rPr lang="en-US" sz="1200" dirty="0">
                <a:latin typeface="Arial" panose="020B0604020202020204" pitchFamily="34" charset="0"/>
                <a:cs typeface="Arial" panose="020B0604020202020204" pitchFamily="34" charset="0"/>
              </a:rPr>
              <a:t>Achieve significant savings per project (“deep improvements”).</a:t>
            </a:r>
          </a:p>
          <a:p>
            <a:pPr marL="0" indent="0" fontAlgn="auto">
              <a:spcBef>
                <a:spcPts val="600"/>
              </a:spcBef>
              <a:spcAft>
                <a:spcPts val="600"/>
              </a:spcAft>
              <a:buClr>
                <a:schemeClr val="accent3">
                  <a:lumMod val="50000"/>
                </a:schemeClr>
              </a:buClr>
              <a:buSzPct val="120000"/>
              <a:buFont typeface="Arial" pitchFamily="34" charset="0"/>
              <a:buNone/>
              <a:defRPr/>
            </a:pPr>
            <a:r>
              <a:rPr lang="en-US" sz="1200" dirty="0">
                <a:latin typeface="Arial" panose="020B0604020202020204" pitchFamily="34" charset="0"/>
                <a:cs typeface="Arial" panose="020B0604020202020204" pitchFamily="34" charset="0"/>
              </a:rPr>
              <a:t>Financing alone is not sufficient to spur adequate investment in clean energy and transform energy markets. Effective programs combine access to financing with clever marketing, project development, and project delivery. Financing has to be part of an overall program design that drives a steady flow of improvement projects to the administrator for financing. A number of program design characteristics that play a role in driving program demand and maximizing program energy savings are listed in Table 1</a:t>
            </a:r>
            <a:r>
              <a:rPr lang="en-US" sz="1200" dirty="0" smtClean="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p:txBody>
      </p:sp>
      <p:sp>
        <p:nvSpPr>
          <p:cNvPr id="26626"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Keys to effective, self-sustaining financing programs</a:t>
            </a: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Keys to effective, self-sustaining financing programs</a:t>
            </a:r>
          </a:p>
        </p:txBody>
      </p:sp>
      <p:graphicFrame>
        <p:nvGraphicFramePr>
          <p:cNvPr id="2" name="Table 1"/>
          <p:cNvGraphicFramePr>
            <a:graphicFrameLocks noGrp="1"/>
          </p:cNvGraphicFramePr>
          <p:nvPr/>
        </p:nvGraphicFramePr>
        <p:xfrm>
          <a:off x="179388" y="1146175"/>
          <a:ext cx="8785225" cy="5091113"/>
        </p:xfrm>
        <a:graphic>
          <a:graphicData uri="http://schemas.openxmlformats.org/drawingml/2006/table">
            <a:tbl>
              <a:tblPr firstRow="1" bandRow="1">
                <a:tableStyleId>{F5AB1C69-6EDB-4FF4-983F-18BD219EF322}</a:tableStyleId>
              </a:tblPr>
              <a:tblGrid>
                <a:gridCol w="4392488"/>
                <a:gridCol w="4392488"/>
              </a:tblGrid>
              <a:tr h="427417">
                <a:tc>
                  <a:txBody>
                    <a:bodyPr/>
                    <a:lstStyle/>
                    <a:p>
                      <a:pPr algn="ctr">
                        <a:spcBef>
                          <a:spcPts val="600"/>
                        </a:spcBef>
                        <a:spcAft>
                          <a:spcPts val="600"/>
                        </a:spcAft>
                      </a:pPr>
                      <a:r>
                        <a:rPr lang="en-US" sz="1200" dirty="0" smtClean="0">
                          <a:latin typeface="Arial" panose="020B0604020202020204" pitchFamily="34" charset="0"/>
                          <a:cs typeface="Arial" panose="020B0604020202020204" pitchFamily="34" charset="0"/>
                        </a:rPr>
                        <a:t>Factors to foster</a:t>
                      </a:r>
                      <a:r>
                        <a:rPr lang="en-US" sz="1200" baseline="0" dirty="0" smtClean="0">
                          <a:latin typeface="Arial" panose="020B0604020202020204" pitchFamily="34" charset="0"/>
                          <a:cs typeface="Arial" panose="020B0604020202020204" pitchFamily="34" charset="0"/>
                        </a:rPr>
                        <a:t> broad participation</a:t>
                      </a:r>
                      <a:endParaRPr lang="en-US" sz="1200" dirty="0">
                        <a:latin typeface="Arial" panose="020B0604020202020204" pitchFamily="34" charset="0"/>
                        <a:cs typeface="Arial" panose="020B0604020202020204" pitchFamily="34" charset="0"/>
                      </a:endParaRPr>
                    </a:p>
                  </a:txBody>
                  <a:tcPr anchor="ctr">
                    <a:solidFill>
                      <a:srgbClr val="212911"/>
                    </a:solidFill>
                  </a:tcPr>
                </a:tc>
                <a:tc>
                  <a:txBody>
                    <a:bodyPr/>
                    <a:lstStyle/>
                    <a:p>
                      <a:pPr algn="ctr">
                        <a:spcBef>
                          <a:spcPts val="600"/>
                        </a:spcBef>
                        <a:spcAft>
                          <a:spcPts val="600"/>
                        </a:spcAft>
                      </a:pPr>
                      <a:r>
                        <a:rPr lang="en-US" sz="1200" dirty="0" smtClean="0">
                          <a:latin typeface="Arial" panose="020B0604020202020204" pitchFamily="34" charset="0"/>
                          <a:cs typeface="Arial" panose="020B0604020202020204" pitchFamily="34" charset="0"/>
                        </a:rPr>
                        <a:t>Factors to achieve</a:t>
                      </a:r>
                      <a:r>
                        <a:rPr lang="en-US" sz="1200" baseline="0" dirty="0" smtClean="0">
                          <a:latin typeface="Arial" panose="020B0604020202020204" pitchFamily="34" charset="0"/>
                          <a:cs typeface="Arial" panose="020B0604020202020204" pitchFamily="34" charset="0"/>
                        </a:rPr>
                        <a:t> deep improvements</a:t>
                      </a:r>
                      <a:endParaRPr lang="en-US" sz="1200" dirty="0">
                        <a:latin typeface="Arial" panose="020B0604020202020204" pitchFamily="34" charset="0"/>
                        <a:cs typeface="Arial" panose="020B0604020202020204" pitchFamily="34" charset="0"/>
                      </a:endParaRPr>
                    </a:p>
                  </a:txBody>
                  <a:tcPr anchor="ctr">
                    <a:solidFill>
                      <a:srgbClr val="212911"/>
                    </a:solidFill>
                  </a:tcPr>
                </a:tc>
              </a:tr>
              <a:tr h="593643">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Effective, ongoing marketing throughout the life of a program (e.g., employ social and community-based marketing and concentrated neighborhood approaches)</a:t>
                      </a: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Promote a whole house or whole building energy audit to identify potential energy efficiency improvements</a:t>
                      </a: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r>
              <a:tr h="763255">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Strong network of vendors and contractors, trained in marketing techniques, to function as program champions and drive the market</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Package rebates, coupons, and other discounts available to targeted individuals and businesses, and offer them in conjunction with the financing program – avoid competition between subsidies (cash upfront) and loans</a:t>
                      </a:r>
                    </a:p>
                  </a:txBody>
                  <a:tcPr anchor="ctr">
                    <a:solidFill>
                      <a:schemeClr val="accent3">
                        <a:lumMod val="20000"/>
                        <a:lumOff val="80000"/>
                      </a:schemeClr>
                    </a:solidFill>
                  </a:tcPr>
                </a:tc>
              </a:tr>
              <a:tr h="932867">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Simplified and straightforward application process to minimize the time and effort the participant must expend (e.g., a “one-stop-shop” that assists participants with all aspects of the program, loan approvals over the phone, use of standardized retail installment contracts)</a:t>
                      </a: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Offer tiered benefits to encourage investment in additional, complementary measures that achieve deeper energy savings (e.g., if a high efficiency furnace was purchased as part of the program, offer a lower interest rate if air sealing and insulation are included as part of the project)</a:t>
                      </a: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r>
              <a:tr h="932867">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Offer attractive loan terms, which are comparable to, if not better than, the terms of a self-arranged private loan (e.g., low interest rates, long repayment terms, immediate</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positive cash flows, cover full project costs, minimal fees, allow repayments to be classified as operating expenses)</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marL="171450" indent="-171450">
                        <a:spcBef>
                          <a:spcPts val="600"/>
                        </a:spcBef>
                        <a:spcAft>
                          <a:spcPts val="600"/>
                        </a:spcAft>
                        <a:buFont typeface="Courier New" panose="02070309020205020404" pitchFamily="49" charset="0"/>
                        <a:buChar char="o"/>
                      </a:pPr>
                      <a:r>
                        <a:rPr lang="en-US" sz="1200" baseline="0" dirty="0" smtClean="0">
                          <a:latin typeface="Arial" panose="020B0604020202020204" pitchFamily="34" charset="0"/>
                          <a:cs typeface="Arial" panose="020B0604020202020204" pitchFamily="34" charset="0"/>
                        </a:rPr>
                        <a:t>Require program participants to use only approved contractors (that have obtained a specific license or certificate to demonstrate a minimum level of proficiency) to ensure poor workmanship or advice does not undermine potential energy savings</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r>
              <a:tr h="1102480">
                <a:tc>
                  <a:txBody>
                    <a:bodyPr/>
                    <a:lstStyle/>
                    <a:p>
                      <a:pPr marL="171450" indent="-171450">
                        <a:spcBef>
                          <a:spcPts val="600"/>
                        </a:spcBef>
                        <a:spcAft>
                          <a:spcPts val="600"/>
                        </a:spcAft>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Target potential participants who will find it difficult to access financing for clean energy from private lenders (e.g., low-income households, individuals or businesses with marginal credit ratings, small to medium-sized businesses) through the use of credit enhancements, such as loan guarantees. Avoid competition with private lenders</a:t>
                      </a: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c>
                  <a:txBody>
                    <a:bodyPr/>
                    <a:lstStyle/>
                    <a:p>
                      <a:pPr marL="171450" indent="-171450">
                        <a:spcBef>
                          <a:spcPts val="600"/>
                        </a:spcBef>
                        <a:spcAft>
                          <a:spcPts val="600"/>
                        </a:spcAft>
                        <a:buFont typeface="Courier New" panose="02070309020205020404" pitchFamily="49" charset="0"/>
                        <a:buChar char="o"/>
                      </a:pPr>
                      <a:endParaRPr lang="en-US" sz="1200" dirty="0">
                        <a:latin typeface="Arial" panose="020B0604020202020204" pitchFamily="34" charset="0"/>
                        <a:cs typeface="Arial" panose="020B0604020202020204" pitchFamily="34" charset="0"/>
                      </a:endParaRPr>
                    </a:p>
                  </a:txBody>
                  <a:tcPr anchor="ctr">
                    <a:solidFill>
                      <a:schemeClr val="accent3">
                        <a:lumMod val="40000"/>
                        <a:lumOff val="60000"/>
                      </a:schemeClr>
                    </a:solidFill>
                  </a:tcPr>
                </a:tc>
              </a:tr>
            </a:tbl>
          </a:graphicData>
        </a:graphic>
      </p:graphicFrame>
      <p:sp>
        <p:nvSpPr>
          <p:cNvPr id="6" name="Content Placeholder 2"/>
          <p:cNvSpPr txBox="1">
            <a:spLocks/>
          </p:cNvSpPr>
          <p:nvPr/>
        </p:nvSpPr>
        <p:spPr>
          <a:xfrm>
            <a:off x="900113" y="765175"/>
            <a:ext cx="7343775" cy="3603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Table 1: Program elements that foster broad participation and achieve deep improvements</a:t>
            </a: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txBox="1">
            <a:spLocks/>
          </p:cNvSpPr>
          <p:nvPr/>
        </p:nvSpPr>
        <p:spPr bwMode="auto">
          <a:xfrm>
            <a:off x="3175" y="-26988"/>
            <a:ext cx="9140825" cy="576263"/>
          </a:xfrm>
          <a:prstGeom prst="rect">
            <a:avLst/>
          </a:prstGeom>
          <a:solidFill>
            <a:srgbClr val="003300"/>
          </a:solidFill>
          <a:ln w="9525">
            <a:noFill/>
            <a:miter lim="800000"/>
            <a:headEnd/>
            <a:tailEnd/>
          </a:ln>
        </p:spPr>
        <p:txBody>
          <a:bodyPr anchor="ctr"/>
          <a:lstStyle/>
          <a:p>
            <a:pPr algn="ctr"/>
            <a:r>
              <a:rPr lang="en-US" sz="2000" b="1">
                <a:solidFill>
                  <a:schemeClr val="bg1"/>
                </a:solidFill>
                <a:cs typeface="Arial" charset="0"/>
              </a:rPr>
              <a:t>Property assessed financing programs</a:t>
            </a:r>
          </a:p>
        </p:txBody>
      </p:sp>
      <p:sp>
        <p:nvSpPr>
          <p:cNvPr id="2" name="Rectangle 1"/>
          <p:cNvSpPr/>
          <p:nvPr/>
        </p:nvSpPr>
        <p:spPr>
          <a:xfrm>
            <a:off x="3203575" y="6381750"/>
            <a:ext cx="2520950" cy="36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aphicFrame>
        <p:nvGraphicFramePr>
          <p:cNvPr id="6" name="Table 5"/>
          <p:cNvGraphicFramePr>
            <a:graphicFrameLocks noGrp="1"/>
          </p:cNvGraphicFramePr>
          <p:nvPr/>
        </p:nvGraphicFramePr>
        <p:xfrm>
          <a:off x="179388" y="692150"/>
          <a:ext cx="8785225" cy="5883275"/>
        </p:xfrm>
        <a:graphic>
          <a:graphicData uri="http://schemas.openxmlformats.org/drawingml/2006/table">
            <a:tbl>
              <a:tblPr firstRow="1" bandRow="1">
                <a:tableStyleId>{0505E3EF-67EA-436B-97B2-0124C06EBD24}</a:tableStyleId>
              </a:tblPr>
              <a:tblGrid>
                <a:gridCol w="8784976"/>
              </a:tblGrid>
              <a:tr h="213065">
                <a:tc>
                  <a:txBody>
                    <a:bodyPr/>
                    <a:lstStyle/>
                    <a:p>
                      <a:pPr algn="l">
                        <a:spcBef>
                          <a:spcPts val="600"/>
                        </a:spcBef>
                        <a:spcAft>
                          <a:spcPts val="600"/>
                        </a:spcAft>
                      </a:pPr>
                      <a:r>
                        <a:rPr lang="en-US" sz="1200" dirty="0" smtClean="0">
                          <a:latin typeface="Arial" panose="020B0604020202020204" pitchFamily="34" charset="0"/>
                          <a:cs typeface="Arial" panose="020B0604020202020204" pitchFamily="34" charset="0"/>
                        </a:rPr>
                        <a:t>Description</a:t>
                      </a:r>
                      <a:endParaRPr lang="en-US" sz="1200" dirty="0">
                        <a:latin typeface="Arial" panose="020B0604020202020204" pitchFamily="34" charset="0"/>
                        <a:cs typeface="Arial" panose="020B0604020202020204" pitchFamily="34" charset="0"/>
                      </a:endParaRPr>
                    </a:p>
                  </a:txBody>
                  <a:tcPr anchor="ctr"/>
                </a:tc>
              </a:tr>
              <a:tr h="1953093">
                <a:tc>
                  <a:txBody>
                    <a:bodyPr/>
                    <a:lstStyle/>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Once the Local</a:t>
                      </a:r>
                      <a:r>
                        <a:rPr lang="en-US" sz="1100" baseline="0" dirty="0" smtClean="0">
                          <a:latin typeface="Arial" panose="020B0604020202020204" pitchFamily="34" charset="0"/>
                          <a:cs typeface="Arial" panose="020B0604020202020204" pitchFamily="34" charset="0"/>
                        </a:rPr>
                        <a:t> Improvement Charge (LIC) mechanism in the Municipal Government Act (MGA) is amended, property assessed financing programs allow the City of Edmonton (COE) to fund clean energy projects with long-term loans. The loan is secured by a lien on the property and is paid back via a supplemental charge on the property tax bill. </a:t>
                      </a:r>
                    </a:p>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dirty="0" smtClean="0">
                          <a:latin typeface="Arial" panose="020B0604020202020204" pitchFamily="34" charset="0"/>
                          <a:cs typeface="Arial" panose="020B0604020202020204" pitchFamily="34" charset="0"/>
                        </a:rPr>
                        <a:t>A grant from the COE (or GOA) is needed to</a:t>
                      </a:r>
                      <a:r>
                        <a:rPr lang="en-US" sz="1100" baseline="0" dirty="0" smtClean="0">
                          <a:latin typeface="Arial" panose="020B0604020202020204" pitchFamily="34" charset="0"/>
                          <a:cs typeface="Arial" panose="020B0604020202020204" pitchFamily="34" charset="0"/>
                        </a:rPr>
                        <a:t> cover</a:t>
                      </a:r>
                      <a:r>
                        <a:rPr lang="en-US" sz="1100" dirty="0" smtClean="0">
                          <a:latin typeface="Arial" panose="020B0604020202020204" pitchFamily="34" charset="0"/>
                          <a:cs typeface="Arial" panose="020B0604020202020204" pitchFamily="34" charset="0"/>
                        </a:rPr>
                        <a:t> start-up and admin costs for first 1-2 years (these costs are subsequently recovered in interest rate spread offered property owners). Incentive payments (e.g., rebates, coupons or discounts) must also be funded from a public grant (COE or GOA</a:t>
                      </a:r>
                      <a:r>
                        <a:rPr lang="en-US" sz="1100" baseline="0" dirty="0" smtClean="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With the warehouse model (shown in Figure 1) the primary source of capital for</a:t>
                      </a:r>
                      <a:r>
                        <a:rPr lang="en-US" sz="1100" baseline="0" dirty="0" smtClean="0">
                          <a:latin typeface="Arial" panose="020B0604020202020204" pitchFamily="34" charset="0"/>
                          <a:cs typeface="Arial" panose="020B0604020202020204" pitchFamily="34" charset="0"/>
                        </a:rPr>
                        <a:t> the loans can be a</a:t>
                      </a:r>
                      <a:r>
                        <a:rPr lang="en-US" sz="1100" dirty="0" smtClean="0">
                          <a:latin typeface="Arial" panose="020B0604020202020204" pitchFamily="34" charset="0"/>
                          <a:cs typeface="Arial" panose="020B0604020202020204" pitchFamily="34" charset="0"/>
                        </a:rPr>
                        <a:t> line of credit or loan from the COE, GOA and / or a private FI; it can also be an endowment grant from the COE or GOA. Once a critical mass of loans is reached, they can be aggregated</a:t>
                      </a:r>
                      <a:r>
                        <a:rPr lang="en-US" sz="1100" baseline="0" dirty="0" smtClean="0">
                          <a:latin typeface="Arial" panose="020B0604020202020204" pitchFamily="34" charset="0"/>
                          <a:cs typeface="Arial" panose="020B0604020202020204" pitchFamily="34" charset="0"/>
                        </a:rPr>
                        <a:t> for </a:t>
                      </a:r>
                      <a:r>
                        <a:rPr lang="en-US" sz="1100" dirty="0" smtClean="0">
                          <a:latin typeface="Arial" panose="020B0604020202020204" pitchFamily="34" charset="0"/>
                          <a:cs typeface="Arial" panose="020B0604020202020204" pitchFamily="34" charset="0"/>
                        </a:rPr>
                        <a:t>sale</a:t>
                      </a:r>
                      <a:r>
                        <a:rPr lang="en-US" sz="1100" baseline="0" dirty="0" smtClean="0">
                          <a:latin typeface="Arial" panose="020B0604020202020204" pitchFamily="34" charset="0"/>
                          <a:cs typeface="Arial" panose="020B0604020202020204" pitchFamily="34" charset="0"/>
                        </a:rPr>
                        <a:t> or refinancing on secondary capital markets. With an open market model (see Figure 2), businesses use their existing credit status to directly arrange loans or lines of credit with partner FIs.</a:t>
                      </a:r>
                    </a:p>
                    <a:p>
                      <a:pPr marL="0" marR="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lang="en-US" sz="1100" baseline="0" dirty="0" smtClean="0">
                          <a:latin typeface="Arial" panose="020B0604020202020204" pitchFamily="34" charset="0"/>
                          <a:cs typeface="Arial" panose="020B0604020202020204" pitchFamily="34" charset="0"/>
                        </a:rPr>
                        <a:t>Note that utility ratepayers (via a systems benefit charge) serve as the primary source of funding for some third-party administered schemes in the USA. This is also possible in Alberta, though it would require additional steps (involving the AUC and utilities), further lengthening an already lengthy development process. Hence, this option is not shown in Figure 1 and Figure 2. </a:t>
                      </a:r>
                    </a:p>
                    <a:p>
                      <a:pPr marL="0" indent="0">
                        <a:spcBef>
                          <a:spcPts val="300"/>
                        </a:spcBef>
                        <a:spcAft>
                          <a:spcPts val="300"/>
                        </a:spcAft>
                        <a:buFont typeface="Arial" panose="020B0604020202020204" pitchFamily="34" charset="0"/>
                        <a:buNone/>
                      </a:pPr>
                      <a:r>
                        <a:rPr lang="en-US" sz="1100" dirty="0" smtClean="0">
                          <a:latin typeface="Arial" panose="020B0604020202020204" pitchFamily="34" charset="0"/>
                          <a:cs typeface="Arial" panose="020B0604020202020204" pitchFamily="34" charset="0"/>
                        </a:rPr>
                        <a:t>Informational barriers (lack of technical expertise on part of property owners) are addressed by administrator partnering with contractors.</a:t>
                      </a:r>
                      <a:r>
                        <a:rPr lang="en-US" sz="1100" baseline="0" dirty="0" smtClean="0">
                          <a:latin typeface="Arial" panose="020B0604020202020204" pitchFamily="34" charset="0"/>
                          <a:cs typeface="Arial" panose="020B0604020202020204" pitchFamily="34" charset="0"/>
                        </a:rPr>
                        <a:t> For larger customers, uncertainty over energy savings (project performance) can be addressed through Energy Savings Performance Contracts and / or energy savings insurance products. Credit risk is addressed through (publicly funded) credit enhancements. </a:t>
                      </a:r>
                      <a:endParaRPr lang="en-US" sz="12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Sectors</a:t>
                      </a:r>
                      <a:endParaRPr lang="en-US" sz="1200" b="1" dirty="0">
                        <a:latin typeface="Arial" panose="020B0604020202020204" pitchFamily="34" charset="0"/>
                        <a:cs typeface="Arial" panose="020B0604020202020204" pitchFamily="34" charset="0"/>
                      </a:endParaRPr>
                    </a:p>
                  </a:txBody>
                  <a:tcPr anchor="ctr"/>
                </a:tc>
              </a:tr>
              <a:tr h="331434">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Single-family and</a:t>
                      </a:r>
                      <a:r>
                        <a:rPr lang="en-US" sz="1100" baseline="0" dirty="0" smtClean="0">
                          <a:latin typeface="Arial" panose="020B0604020202020204" pitchFamily="34" charset="0"/>
                          <a:cs typeface="Arial" panose="020B0604020202020204" pitchFamily="34" charset="0"/>
                        </a:rPr>
                        <a:t> multi-family residential, commercial, and industrial with the warehouse model; only larger commercial (including commercial multi-family) and industrial with the open market model.</a:t>
                      </a:r>
                      <a:endParaRPr lang="en-US" sz="11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Strengths</a:t>
                      </a:r>
                      <a:endParaRPr lang="en-US" sz="1200" b="1" dirty="0">
                        <a:latin typeface="Arial" panose="020B0604020202020204" pitchFamily="34" charset="0"/>
                        <a:cs typeface="Arial" panose="020B0604020202020204" pitchFamily="34" charset="0"/>
                      </a:endParaRPr>
                    </a:p>
                  </a:txBody>
                  <a:tcPr anchor="ctr"/>
                </a:tc>
              </a:tr>
              <a:tr h="591847">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Potential to access unlimited private capital markets; ● no upfront costs for</a:t>
                      </a:r>
                      <a:r>
                        <a:rPr lang="en-US" sz="1100" baseline="0" dirty="0" smtClean="0">
                          <a:latin typeface="Arial" panose="020B0604020202020204" pitchFamily="34" charset="0"/>
                          <a:cs typeface="Arial" panose="020B0604020202020204" pitchFamily="34" charset="0"/>
                        </a:rPr>
                        <a:t> property owner</a:t>
                      </a:r>
                      <a:r>
                        <a:rPr lang="en-US" sz="1100" dirty="0" smtClean="0">
                          <a:latin typeface="Arial" panose="020B0604020202020204" pitchFamily="34" charset="0"/>
                          <a:cs typeface="Arial" panose="020B0604020202020204" pitchFamily="34" charset="0"/>
                        </a:rPr>
                        <a:t>; ● can address split incentive problem depending on structure of lease agreement; ● tax-lien provides strong security for FIs resulting in more attractive loan terms (and improved</a:t>
                      </a:r>
                      <a:r>
                        <a:rPr lang="en-US" sz="1100" baseline="0" dirty="0" smtClean="0">
                          <a:latin typeface="Arial" panose="020B0604020202020204" pitchFamily="34" charset="0"/>
                          <a:cs typeface="Arial" panose="020B0604020202020204" pitchFamily="34" charset="0"/>
                        </a:rPr>
                        <a:t> economics</a:t>
                      </a:r>
                      <a:r>
                        <a:rPr lang="en-US" sz="1100" dirty="0" smtClean="0">
                          <a:latin typeface="Arial" panose="020B0604020202020204" pitchFamily="34" charset="0"/>
                          <a:cs typeface="Arial" panose="020B0604020202020204" pitchFamily="34" charset="0"/>
                        </a:rPr>
                        <a:t>); ● repayment obligation stays</a:t>
                      </a:r>
                      <a:r>
                        <a:rPr lang="en-US" sz="1100" baseline="0" dirty="0" smtClean="0">
                          <a:latin typeface="Arial" panose="020B0604020202020204" pitchFamily="34" charset="0"/>
                          <a:cs typeface="Arial" panose="020B0604020202020204" pitchFamily="34" charset="0"/>
                        </a:rPr>
                        <a:t> with</a:t>
                      </a:r>
                      <a:r>
                        <a:rPr lang="en-US" sz="1100" dirty="0" smtClean="0">
                          <a:latin typeface="Arial" panose="020B0604020202020204" pitchFamily="34" charset="0"/>
                          <a:cs typeface="Arial" panose="020B0604020202020204" pitchFamily="34" charset="0"/>
                        </a:rPr>
                        <a:t> property and not owner, addressing misaligned incentives to invest in deep</a:t>
                      </a:r>
                      <a:r>
                        <a:rPr lang="en-US" sz="1100" baseline="0" dirty="0" smtClean="0">
                          <a:latin typeface="Arial" panose="020B0604020202020204" pitchFamily="34" charset="0"/>
                          <a:cs typeface="Arial" panose="020B0604020202020204" pitchFamily="34" charset="0"/>
                        </a:rPr>
                        <a:t> improvements with longer payback</a:t>
                      </a:r>
                      <a:r>
                        <a:rPr lang="en-US" sz="1100" dirty="0" smtClean="0">
                          <a:latin typeface="Arial" panose="020B0604020202020204" pitchFamily="34" charset="0"/>
                          <a:cs typeface="Arial" panose="020B0604020202020204" pitchFamily="34" charset="0"/>
                        </a:rPr>
                        <a:t>; ● tax assessments may be off-balance sheet preserving borrowing</a:t>
                      </a:r>
                      <a:r>
                        <a:rPr lang="en-US" sz="1100" baseline="0" dirty="0" smtClean="0">
                          <a:latin typeface="Arial" panose="020B0604020202020204" pitchFamily="34" charset="0"/>
                          <a:cs typeface="Arial" panose="020B0604020202020204" pitchFamily="34" charset="0"/>
                        </a:rPr>
                        <a:t> capacity</a:t>
                      </a:r>
                      <a:r>
                        <a:rPr lang="en-US" sz="1100" dirty="0" smtClean="0">
                          <a:latin typeface="Arial" panose="020B0604020202020204" pitchFamily="34" charset="0"/>
                          <a:cs typeface="Arial" panose="020B0604020202020204" pitchFamily="34" charset="0"/>
                        </a:rPr>
                        <a:t> for core business investments </a:t>
                      </a:r>
                      <a:endParaRPr lang="en-US" sz="1100" dirty="0">
                        <a:latin typeface="Arial" panose="020B0604020202020204" pitchFamily="34" charset="0"/>
                        <a:cs typeface="Arial" panose="020B0604020202020204" pitchFamily="34" charset="0"/>
                      </a:endParaRPr>
                    </a:p>
                  </a:txBody>
                  <a:tcPr anchor="ctr"/>
                </a:tc>
              </a:tr>
              <a:tr h="213065">
                <a:tc>
                  <a:txBody>
                    <a:bodyPr/>
                    <a:lstStyle/>
                    <a:p>
                      <a:pPr marL="0" indent="0">
                        <a:spcBef>
                          <a:spcPts val="600"/>
                        </a:spcBef>
                        <a:spcAft>
                          <a:spcPts val="600"/>
                        </a:spcAft>
                        <a:buFontTx/>
                        <a:buNone/>
                      </a:pPr>
                      <a:r>
                        <a:rPr lang="en-US" sz="1200" b="1" dirty="0" smtClean="0">
                          <a:latin typeface="Arial" panose="020B0604020202020204" pitchFamily="34" charset="0"/>
                          <a:cs typeface="Arial" panose="020B0604020202020204" pitchFamily="34" charset="0"/>
                        </a:rPr>
                        <a:t>Weaknesses</a:t>
                      </a:r>
                      <a:endParaRPr lang="en-US" sz="1200" b="1" dirty="0">
                        <a:latin typeface="Arial" panose="020B0604020202020204" pitchFamily="34" charset="0"/>
                        <a:cs typeface="Arial" panose="020B0604020202020204" pitchFamily="34" charset="0"/>
                      </a:endParaRPr>
                    </a:p>
                  </a:txBody>
                  <a:tcPr anchor="ctr"/>
                </a:tc>
              </a:tr>
              <a:tr h="591847">
                <a:tc>
                  <a:txBody>
                    <a:bodyPr/>
                    <a:lstStyle/>
                    <a:p>
                      <a:pPr marL="0" indent="0">
                        <a:spcBef>
                          <a:spcPts val="300"/>
                        </a:spcBef>
                        <a:spcAft>
                          <a:spcPts val="300"/>
                        </a:spcAft>
                        <a:buFontTx/>
                        <a:buNone/>
                      </a:pPr>
                      <a:r>
                        <a:rPr lang="en-US" sz="1100" dirty="0" smtClean="0">
                          <a:latin typeface="Arial" panose="020B0604020202020204" pitchFamily="34" charset="0"/>
                          <a:cs typeface="Arial" panose="020B0604020202020204" pitchFamily="34" charset="0"/>
                        </a:rPr>
                        <a:t>● Requires changes</a:t>
                      </a:r>
                      <a:r>
                        <a:rPr lang="en-US" sz="1100" baseline="0" dirty="0" smtClean="0">
                          <a:latin typeface="Arial" panose="020B0604020202020204" pitchFamily="34" charset="0"/>
                          <a:cs typeface="Arial" panose="020B0604020202020204" pitchFamily="34" charset="0"/>
                        </a:rPr>
                        <a:t> to LIC mechanism in the MGA</a:t>
                      </a:r>
                      <a:r>
                        <a:rPr lang="en-US" sz="1100" dirty="0" smtClean="0">
                          <a:latin typeface="Arial" panose="020B0604020202020204" pitchFamily="34" charset="0"/>
                          <a:cs typeface="Arial" panose="020B0604020202020204" pitchFamily="34" charset="0"/>
                        </a:rPr>
                        <a:t>; ● if capital for loans is provided by the COE, further</a:t>
                      </a:r>
                      <a:r>
                        <a:rPr lang="en-US" sz="1100" baseline="0" dirty="0" smtClean="0">
                          <a:latin typeface="Arial" panose="020B0604020202020204" pitchFamily="34" charset="0"/>
                          <a:cs typeface="Arial" panose="020B0604020202020204" pitchFamily="34" charset="0"/>
                        </a:rPr>
                        <a:t> changes to the borrowing covenants (264 and 265) of the MGA may be needed; </a:t>
                      </a:r>
                      <a:r>
                        <a:rPr lang="en-US" sz="1100" dirty="0" smtClean="0">
                          <a:latin typeface="Arial" panose="020B0604020202020204" pitchFamily="34" charset="0"/>
                          <a:cs typeface="Arial" panose="020B0604020202020204" pitchFamily="34" charset="0"/>
                        </a:rPr>
                        <a:t>● approval or consent</a:t>
                      </a:r>
                      <a:r>
                        <a:rPr lang="en-US" sz="1100" baseline="0" dirty="0" smtClean="0">
                          <a:latin typeface="Arial" panose="020B0604020202020204" pitchFamily="34" charset="0"/>
                          <a:cs typeface="Arial" panose="020B0604020202020204" pitchFamily="34" charset="0"/>
                        </a:rPr>
                        <a:t> of existing mortgage lender may be required;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available only to property owners (renters cannot directly access program);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cannot finance portable clean energy projects;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can be complex and challenging to implement; </a:t>
                      </a:r>
                      <a:r>
                        <a:rPr lang="en-US" sz="1100" dirty="0" smtClean="0">
                          <a:latin typeface="Arial" panose="020B0604020202020204" pitchFamily="34" charset="0"/>
                          <a:cs typeface="Arial" panose="020B0604020202020204" pitchFamily="34" charset="0"/>
                        </a:rPr>
                        <a:t>● </a:t>
                      </a:r>
                      <a:r>
                        <a:rPr lang="en-US" sz="1100" baseline="0" dirty="0" smtClean="0">
                          <a:latin typeface="Arial" panose="020B0604020202020204" pitchFamily="34" charset="0"/>
                          <a:cs typeface="Arial" panose="020B0604020202020204" pitchFamily="34" charset="0"/>
                        </a:rPr>
                        <a:t>may take 9-15 months to launch, and a further 2-9 months before projects are installed</a:t>
                      </a:r>
                      <a:endParaRPr lang="en-US" sz="1100" dirty="0">
                        <a:latin typeface="Arial" panose="020B0604020202020204" pitchFamily="34" charset="0"/>
                        <a:cs typeface="Arial" panose="020B0604020202020204" pitchFamily="34" charset="0"/>
                      </a:endParaRPr>
                    </a:p>
                  </a:txBody>
                  <a:tcPr anchor="ctr"/>
                </a:tc>
              </a:tr>
            </a:tbl>
          </a:graphicData>
        </a:graphic>
      </p:graphicFrame>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Arrow Connector 43"/>
          <p:cNvCxnSpPr/>
          <p:nvPr/>
        </p:nvCxnSpPr>
        <p:spPr>
          <a:xfrm flipV="1">
            <a:off x="457200" y="5516563"/>
            <a:ext cx="0" cy="884237"/>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7740650" y="2420938"/>
            <a:ext cx="0" cy="2532062"/>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flipH="1">
            <a:off x="6096000" y="1916113"/>
            <a:ext cx="1371600"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38" name="Text Box 25"/>
          <p:cNvSpPr txBox="1"/>
          <p:nvPr/>
        </p:nvSpPr>
        <p:spPr>
          <a:xfrm>
            <a:off x="7476744" y="5600702"/>
            <a:ext cx="1438656"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Primary FI lender and secondary  investor</a:t>
            </a:r>
            <a:endParaRPr lang="en-US" sz="1400" dirty="0">
              <a:latin typeface="Arial" panose="020B0604020202020204" pitchFamily="34" charset="0"/>
              <a:ea typeface="Times New Roman"/>
              <a:cs typeface="Arial" panose="020B0604020202020204" pitchFamily="34" charset="0"/>
            </a:endParaRPr>
          </a:p>
        </p:txBody>
      </p:sp>
      <p:sp>
        <p:nvSpPr>
          <p:cNvPr id="40" name="Text Box 20"/>
          <p:cNvSpPr txBox="1"/>
          <p:nvPr/>
        </p:nvSpPr>
        <p:spPr>
          <a:xfrm>
            <a:off x="2362200" y="4495800"/>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COE or third-party administrator</a:t>
            </a:r>
            <a:endParaRPr lang="en-US" sz="1400" b="1" dirty="0">
              <a:latin typeface="Arial" panose="020B0604020202020204" pitchFamily="34" charset="0"/>
              <a:ea typeface="Times New Roman"/>
              <a:cs typeface="Arial" panose="020B0604020202020204" pitchFamily="34" charset="0"/>
            </a:endParaRPr>
          </a:p>
        </p:txBody>
      </p:sp>
      <p:sp>
        <p:nvSpPr>
          <p:cNvPr id="41" name="Text Box 20"/>
          <p:cNvSpPr txBox="1"/>
          <p:nvPr/>
        </p:nvSpPr>
        <p:spPr>
          <a:xfrm>
            <a:off x="4716016" y="1392190"/>
            <a:ext cx="1447800" cy="1028698"/>
          </a:xfrm>
          <a:prstGeom prst="rect">
            <a:avLst/>
          </a:prstGeom>
          <a:solidFill>
            <a:schemeClr val="accent3">
              <a:lumMod val="60000"/>
              <a:lumOff val="4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COE </a:t>
            </a:r>
            <a:endParaRPr lang="en-US" sz="1400" b="1" dirty="0">
              <a:solidFill>
                <a:schemeClr val="tx1"/>
              </a:solidFill>
              <a:latin typeface="Arial" panose="020B0604020202020204" pitchFamily="34" charset="0"/>
              <a:ea typeface="Times New Roman"/>
              <a:cs typeface="Arial" panose="020B0604020202020204" pitchFamily="34" charset="0"/>
            </a:endParaRPr>
          </a:p>
        </p:txBody>
      </p:sp>
      <p:sp>
        <p:nvSpPr>
          <p:cNvPr id="50" name="Text Box 20"/>
          <p:cNvSpPr txBox="1"/>
          <p:nvPr/>
        </p:nvSpPr>
        <p:spPr>
          <a:xfrm>
            <a:off x="228600" y="4488534"/>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8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Pre-qualified contractors</a:t>
            </a:r>
            <a:endParaRPr lang="en-US" sz="1400" b="1" dirty="0">
              <a:latin typeface="Arial" panose="020B0604020202020204" pitchFamily="34" charset="0"/>
              <a:ea typeface="Times New Roman"/>
              <a:cs typeface="Arial" panose="020B0604020202020204" pitchFamily="34" charset="0"/>
            </a:endParaRPr>
          </a:p>
        </p:txBody>
      </p:sp>
      <p:cxnSp>
        <p:nvCxnSpPr>
          <p:cNvPr id="51" name="Straight Arrow Connector 50"/>
          <p:cNvCxnSpPr/>
          <p:nvPr/>
        </p:nvCxnSpPr>
        <p:spPr>
          <a:xfrm>
            <a:off x="8532813" y="2420938"/>
            <a:ext cx="7937" cy="3179762"/>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2" name="Text Box 66"/>
          <p:cNvSpPr txBox="1"/>
          <p:nvPr/>
        </p:nvSpPr>
        <p:spPr>
          <a:xfrm>
            <a:off x="8085138" y="3429000"/>
            <a:ext cx="879475" cy="79216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Provision of LRF or subordinate debt</a:t>
            </a:r>
            <a:endParaRPr lang="en-US" sz="1000" dirty="0">
              <a:latin typeface="Arial" panose="020B0604020202020204" pitchFamily="34" charset="0"/>
              <a:ea typeface="Times New Roman"/>
              <a:cs typeface="Arial" panose="020B0604020202020204" pitchFamily="34" charset="0"/>
            </a:endParaRPr>
          </a:p>
        </p:txBody>
      </p:sp>
      <p:sp>
        <p:nvSpPr>
          <p:cNvPr id="56" name="Text Box 66"/>
          <p:cNvSpPr txBox="1"/>
          <p:nvPr/>
        </p:nvSpPr>
        <p:spPr>
          <a:xfrm>
            <a:off x="6300788" y="1012825"/>
            <a:ext cx="1019175" cy="183991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Changes to Municipal Government Act to enable (a) LICs to include clean energy and (b) COE to make loans to private entities</a:t>
            </a:r>
            <a:endParaRPr lang="en-US" sz="1000" dirty="0">
              <a:latin typeface="Arial" panose="020B0604020202020204" pitchFamily="34" charset="0"/>
              <a:ea typeface="Times New Roman"/>
              <a:cs typeface="Arial" panose="020B0604020202020204" pitchFamily="34" charset="0"/>
            </a:endParaRPr>
          </a:p>
        </p:txBody>
      </p:sp>
      <p:cxnSp>
        <p:nvCxnSpPr>
          <p:cNvPr id="105" name="Straight Arrow Connector 104"/>
          <p:cNvCxnSpPr/>
          <p:nvPr/>
        </p:nvCxnSpPr>
        <p:spPr>
          <a:xfrm flipV="1">
            <a:off x="3419475" y="5524500"/>
            <a:ext cx="0" cy="87630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3419475" y="6400800"/>
            <a:ext cx="4048125"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flipH="1">
            <a:off x="457200" y="6400800"/>
            <a:ext cx="2362200" cy="0"/>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flipV="1">
            <a:off x="2819400" y="5524500"/>
            <a:ext cx="0" cy="87630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Text Box 20"/>
          <p:cNvSpPr txBox="1"/>
          <p:nvPr/>
        </p:nvSpPr>
        <p:spPr>
          <a:xfrm>
            <a:off x="7476744" y="1392190"/>
            <a:ext cx="1447799" cy="1028698"/>
          </a:xfrm>
          <a:prstGeom prst="rect">
            <a:avLst/>
          </a:prstGeom>
          <a:solidFill>
            <a:schemeClr val="bg1">
              <a:lumMod val="65000"/>
            </a:schemeClr>
          </a:solidFill>
          <a:ln>
            <a:solidFill>
              <a:schemeClr val="bg1">
                <a:lumMod val="6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GOA</a:t>
            </a: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(CCEMC) </a:t>
            </a:r>
            <a:endParaRPr lang="en-US" sz="1400" dirty="0">
              <a:solidFill>
                <a:schemeClr val="tx1"/>
              </a:solidFill>
              <a:latin typeface="Arial" panose="020B0604020202020204" pitchFamily="34" charset="0"/>
              <a:ea typeface="Times New Roman"/>
              <a:cs typeface="Arial" panose="020B0604020202020204" pitchFamily="34" charset="0"/>
            </a:endParaRPr>
          </a:p>
        </p:txBody>
      </p:sp>
      <p:cxnSp>
        <p:nvCxnSpPr>
          <p:cNvPr id="54" name="Straight Arrow Connector 53"/>
          <p:cNvCxnSpPr/>
          <p:nvPr/>
        </p:nvCxnSpPr>
        <p:spPr>
          <a:xfrm flipH="1">
            <a:off x="5435600" y="5949950"/>
            <a:ext cx="2032000" cy="0"/>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V="1">
            <a:off x="5435600" y="5300663"/>
            <a:ext cx="0" cy="649287"/>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7" name="Text Box 66"/>
          <p:cNvSpPr txBox="1"/>
          <p:nvPr/>
        </p:nvSpPr>
        <p:spPr>
          <a:xfrm>
            <a:off x="3924300" y="6227763"/>
            <a:ext cx="1752600" cy="47783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Identify, and educate potential FI partners</a:t>
            </a:r>
            <a:endParaRPr lang="en-US" sz="1000" dirty="0">
              <a:latin typeface="Arial" panose="020B0604020202020204" pitchFamily="34" charset="0"/>
              <a:ea typeface="Times New Roman"/>
              <a:cs typeface="Arial" panose="020B0604020202020204" pitchFamily="34" charset="0"/>
            </a:endParaRPr>
          </a:p>
        </p:txBody>
      </p:sp>
      <p:sp>
        <p:nvSpPr>
          <p:cNvPr id="58" name="Text Box 66"/>
          <p:cNvSpPr txBox="1"/>
          <p:nvPr/>
        </p:nvSpPr>
        <p:spPr>
          <a:xfrm>
            <a:off x="4356100" y="4581525"/>
            <a:ext cx="2736850" cy="66516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Grant for start-up costs, initial admin costs, and any incentives (rebates, coupons)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sym typeface="Wingdings 2"/>
              </a:rPr>
              <a:t>Loan capital (endowment, line of credit, loan)</a:t>
            </a:r>
            <a:endParaRPr lang="en-US" sz="1000" dirty="0">
              <a:latin typeface="Arial" panose="020B0604020202020204" pitchFamily="34" charset="0"/>
              <a:ea typeface="Times New Roman"/>
              <a:cs typeface="Arial" panose="020B0604020202020204" pitchFamily="34" charset="0"/>
            </a:endParaRPr>
          </a:p>
        </p:txBody>
      </p:sp>
      <p:sp>
        <p:nvSpPr>
          <p:cNvPr id="23" name="Text Box 20"/>
          <p:cNvSpPr txBox="1"/>
          <p:nvPr/>
        </p:nvSpPr>
        <p:spPr>
          <a:xfrm>
            <a:off x="2332113" y="2492896"/>
            <a:ext cx="1447799"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Property owners </a:t>
            </a:r>
            <a:endParaRPr lang="en-US" sz="1400" dirty="0">
              <a:latin typeface="Arial" panose="020B0604020202020204" pitchFamily="34" charset="0"/>
              <a:ea typeface="Times New Roman"/>
              <a:cs typeface="Arial" panose="020B0604020202020204" pitchFamily="34" charset="0"/>
            </a:endParaRPr>
          </a:p>
        </p:txBody>
      </p:sp>
      <p:cxnSp>
        <p:nvCxnSpPr>
          <p:cNvPr id="24" name="Straight Arrow Connector 23"/>
          <p:cNvCxnSpPr/>
          <p:nvPr/>
        </p:nvCxnSpPr>
        <p:spPr>
          <a:xfrm flipV="1">
            <a:off x="3419475" y="3551238"/>
            <a:ext cx="0" cy="957262"/>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5" name="Text Box 66"/>
          <p:cNvSpPr txBox="1"/>
          <p:nvPr/>
        </p:nvSpPr>
        <p:spPr>
          <a:xfrm>
            <a:off x="2916238" y="3790950"/>
            <a:ext cx="1025525" cy="43021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Marketing and outreach</a:t>
            </a:r>
            <a:endParaRPr lang="en-US" sz="1000" dirty="0">
              <a:latin typeface="Arial" panose="020B0604020202020204" pitchFamily="34" charset="0"/>
              <a:ea typeface="Times New Roman"/>
              <a:cs typeface="Arial" panose="020B0604020202020204" pitchFamily="34" charset="0"/>
            </a:endParaRPr>
          </a:p>
        </p:txBody>
      </p:sp>
      <p:sp>
        <p:nvSpPr>
          <p:cNvPr id="30" name="Text Box 66"/>
          <p:cNvSpPr txBox="1"/>
          <p:nvPr/>
        </p:nvSpPr>
        <p:spPr>
          <a:xfrm>
            <a:off x="5795963" y="5635625"/>
            <a:ext cx="1439862" cy="60166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Administrator arranged capital</a:t>
            </a:r>
          </a:p>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(line of credit, loan)</a:t>
            </a:r>
            <a:endParaRPr lang="en-US" sz="1000" dirty="0">
              <a:latin typeface="Arial" panose="020B0604020202020204" pitchFamily="34" charset="0"/>
              <a:ea typeface="Times New Roman"/>
              <a:cs typeface="Arial" panose="020B0604020202020204" pitchFamily="34" charset="0"/>
            </a:endParaRPr>
          </a:p>
        </p:txBody>
      </p:sp>
      <p:cxnSp>
        <p:nvCxnSpPr>
          <p:cNvPr id="42" name="Straight Arrow Connector 41"/>
          <p:cNvCxnSpPr/>
          <p:nvPr/>
        </p:nvCxnSpPr>
        <p:spPr>
          <a:xfrm>
            <a:off x="5435600" y="2438400"/>
            <a:ext cx="0" cy="2143125"/>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5" name="Text Box 66"/>
          <p:cNvSpPr txBox="1"/>
          <p:nvPr/>
        </p:nvSpPr>
        <p:spPr>
          <a:xfrm>
            <a:off x="5253038" y="27082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endParaRPr lang="en-US" sz="1000" b="1" dirty="0">
              <a:latin typeface="Arial" panose="020B0604020202020204" pitchFamily="34" charset="0"/>
              <a:ea typeface="Times New Roman"/>
              <a:cs typeface="Arial" panose="020B0604020202020204" pitchFamily="34" charset="0"/>
            </a:endParaRPr>
          </a:p>
        </p:txBody>
      </p:sp>
      <p:sp>
        <p:nvSpPr>
          <p:cNvPr id="46" name="Text Box 66"/>
          <p:cNvSpPr txBox="1"/>
          <p:nvPr/>
        </p:nvSpPr>
        <p:spPr>
          <a:xfrm>
            <a:off x="7558088" y="27082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47" name="Text Box 66"/>
          <p:cNvSpPr txBox="1"/>
          <p:nvPr/>
        </p:nvSpPr>
        <p:spPr>
          <a:xfrm>
            <a:off x="5219700" y="5484813"/>
            <a:ext cx="398463"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53" name="Content Placeholder 2"/>
          <p:cNvSpPr txBox="1">
            <a:spLocks/>
          </p:cNvSpPr>
          <p:nvPr/>
        </p:nvSpPr>
        <p:spPr>
          <a:xfrm>
            <a:off x="0" y="115888"/>
            <a:ext cx="9144000" cy="3603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Figure 1: Infrastructure for property assessed (Local Income Charge) financing program (based on warehouse model)</a:t>
            </a:r>
          </a:p>
        </p:txBody>
      </p:sp>
      <p:cxnSp>
        <p:nvCxnSpPr>
          <p:cNvPr id="59" name="Straight Arrow Connector 58"/>
          <p:cNvCxnSpPr/>
          <p:nvPr/>
        </p:nvCxnSpPr>
        <p:spPr>
          <a:xfrm flipH="1">
            <a:off x="3851275" y="4941888"/>
            <a:ext cx="576263"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0" name="Text Box 66"/>
          <p:cNvSpPr txBox="1"/>
          <p:nvPr/>
        </p:nvSpPr>
        <p:spPr>
          <a:xfrm>
            <a:off x="8350250" y="2708275"/>
            <a:ext cx="398463"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cxnSp>
        <p:nvCxnSpPr>
          <p:cNvPr id="61" name="Straight Arrow Connector 60"/>
          <p:cNvCxnSpPr/>
          <p:nvPr/>
        </p:nvCxnSpPr>
        <p:spPr>
          <a:xfrm>
            <a:off x="7885113" y="3789363"/>
            <a:ext cx="287337"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flipV="1">
            <a:off x="5435600" y="3789363"/>
            <a:ext cx="2122488" cy="0"/>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Left Bracket 35"/>
          <p:cNvSpPr/>
          <p:nvPr/>
        </p:nvSpPr>
        <p:spPr>
          <a:xfrm rot="16200000">
            <a:off x="7642225" y="3708401"/>
            <a:ext cx="161925" cy="323850"/>
          </a:xfrm>
          <a:prstGeom prst="leftBracket">
            <a:avLst/>
          </a:prstGeom>
          <a:ln w="28575">
            <a:solidFill>
              <a:srgbClr val="293315"/>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68" name="Text Box 20"/>
          <p:cNvSpPr txBox="1"/>
          <p:nvPr/>
        </p:nvSpPr>
        <p:spPr>
          <a:xfrm>
            <a:off x="243880" y="1392190"/>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Existing mortgage lenders</a:t>
            </a:r>
            <a:endParaRPr lang="en-US" sz="1400" b="1" dirty="0">
              <a:latin typeface="Arial" panose="020B0604020202020204" pitchFamily="34" charset="0"/>
              <a:ea typeface="Times New Roman"/>
              <a:cs typeface="Arial" panose="020B0604020202020204" pitchFamily="34" charset="0"/>
            </a:endParaRPr>
          </a:p>
        </p:txBody>
      </p:sp>
      <p:cxnSp>
        <p:nvCxnSpPr>
          <p:cNvPr id="73" name="Straight Arrow Connector 72"/>
          <p:cNvCxnSpPr/>
          <p:nvPr/>
        </p:nvCxnSpPr>
        <p:spPr>
          <a:xfrm flipH="1">
            <a:off x="1692275" y="1916113"/>
            <a:ext cx="1379538" cy="0"/>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3055938" y="1933575"/>
            <a:ext cx="3175" cy="55880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76" name="Text Box 66"/>
          <p:cNvSpPr txBox="1"/>
          <p:nvPr/>
        </p:nvSpPr>
        <p:spPr>
          <a:xfrm>
            <a:off x="1979613" y="1701800"/>
            <a:ext cx="879475" cy="431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Consent or approval</a:t>
            </a:r>
            <a:endParaRPr lang="en-US" sz="1000" dirty="0">
              <a:latin typeface="Arial" panose="020B0604020202020204" pitchFamily="34" charset="0"/>
              <a:ea typeface="Times New Roman"/>
              <a:cs typeface="Arial" panose="020B0604020202020204" pitchFamily="34" charset="0"/>
            </a:endParaRPr>
          </a:p>
        </p:txBody>
      </p:sp>
      <p:sp>
        <p:nvSpPr>
          <p:cNvPr id="77" name="Text Box 66"/>
          <p:cNvSpPr txBox="1"/>
          <p:nvPr/>
        </p:nvSpPr>
        <p:spPr>
          <a:xfrm>
            <a:off x="6334125" y="3613150"/>
            <a:ext cx="398463"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a:t>
            </a:r>
            <a:endParaRPr lang="en-US" sz="1000" dirty="0">
              <a:latin typeface="Arial" panose="020B0604020202020204" pitchFamily="34" charset="0"/>
              <a:ea typeface="Times New Roman"/>
              <a:cs typeface="Arial" panose="020B0604020202020204" pitchFamily="34" charset="0"/>
            </a:endParaRPr>
          </a:p>
        </p:txBody>
      </p:sp>
      <p:cxnSp>
        <p:nvCxnSpPr>
          <p:cNvPr id="81" name="Straight Arrow Connector 80"/>
          <p:cNvCxnSpPr/>
          <p:nvPr/>
        </p:nvCxnSpPr>
        <p:spPr>
          <a:xfrm flipH="1">
            <a:off x="900113" y="4005263"/>
            <a:ext cx="1871662" cy="0"/>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2771775" y="4005263"/>
            <a:ext cx="0" cy="477837"/>
          </a:xfrm>
          <a:prstGeom prst="straightConnector1">
            <a:avLst/>
          </a:prstGeom>
          <a:ln w="28575">
            <a:solidFill>
              <a:srgbClr val="21291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flipV="1">
            <a:off x="900113" y="2420938"/>
            <a:ext cx="0" cy="1609725"/>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93" name="Text Box 66"/>
          <p:cNvSpPr txBox="1"/>
          <p:nvPr/>
        </p:nvSpPr>
        <p:spPr>
          <a:xfrm>
            <a:off x="395288" y="2924175"/>
            <a:ext cx="1027112" cy="5048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Outreach and education</a:t>
            </a:r>
            <a:endParaRPr lang="en-US" sz="1000" dirty="0">
              <a:latin typeface="Arial" panose="020B0604020202020204" pitchFamily="34" charset="0"/>
              <a:ea typeface="Times New Roman"/>
              <a:cs typeface="Arial" panose="020B0604020202020204" pitchFamily="34" charset="0"/>
            </a:endParaRPr>
          </a:p>
        </p:txBody>
      </p:sp>
      <p:cxnSp>
        <p:nvCxnSpPr>
          <p:cNvPr id="94" name="Straight Arrow Connector 93"/>
          <p:cNvCxnSpPr/>
          <p:nvPr/>
        </p:nvCxnSpPr>
        <p:spPr>
          <a:xfrm flipH="1">
            <a:off x="7019925" y="4941888"/>
            <a:ext cx="720725" cy="0"/>
          </a:xfrm>
          <a:prstGeom prst="straightConnector1">
            <a:avLst/>
          </a:prstGeom>
          <a:ln w="28575">
            <a:solidFill>
              <a:srgbClr val="212911"/>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95" name="Text Box 66"/>
          <p:cNvSpPr txBox="1"/>
          <p:nvPr/>
        </p:nvSpPr>
        <p:spPr>
          <a:xfrm>
            <a:off x="684213" y="5934075"/>
            <a:ext cx="1943100" cy="80803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Pre-qualify contractors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Establish list of eligible projects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ESPC</a:t>
            </a:r>
            <a:endParaRPr lang="en-US" sz="1000" dirty="0">
              <a:latin typeface="Arial" panose="020B0604020202020204" pitchFamily="34" charset="0"/>
              <a:ea typeface="Times New Roman"/>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p:cNvCxnSpPr/>
          <p:nvPr/>
        </p:nvCxnSpPr>
        <p:spPr>
          <a:xfrm>
            <a:off x="1104900" y="4076700"/>
            <a:ext cx="0" cy="1492250"/>
          </a:xfrm>
          <a:prstGeom prst="straightConnector1">
            <a:avLst/>
          </a:prstGeom>
          <a:ln w="28575">
            <a:solidFill>
              <a:srgbClr val="293315"/>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1104900" y="2349500"/>
            <a:ext cx="0" cy="677863"/>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8172450" y="2349500"/>
            <a:ext cx="4763" cy="719138"/>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H="1">
            <a:off x="3487738" y="3933825"/>
            <a:ext cx="15875" cy="1635125"/>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flipH="1" flipV="1">
            <a:off x="3563938" y="1196975"/>
            <a:ext cx="1647825" cy="9525"/>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1847850" y="3933825"/>
            <a:ext cx="1639888"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4211638" y="5732463"/>
            <a:ext cx="1576387"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8" name="Text Box 66"/>
          <p:cNvSpPr txBox="1"/>
          <p:nvPr/>
        </p:nvSpPr>
        <p:spPr>
          <a:xfrm>
            <a:off x="2938463" y="4508500"/>
            <a:ext cx="1131887" cy="492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Marketing and outreach</a:t>
            </a:r>
            <a:endParaRPr lang="en-US" sz="1000" dirty="0">
              <a:latin typeface="Arial" panose="020B0604020202020204" pitchFamily="34" charset="0"/>
              <a:ea typeface="Times New Roman"/>
              <a:cs typeface="Arial" panose="020B0604020202020204" pitchFamily="34" charset="0"/>
            </a:endParaRPr>
          </a:p>
        </p:txBody>
      </p:sp>
      <p:sp>
        <p:nvSpPr>
          <p:cNvPr id="31" name="Text Box 20"/>
          <p:cNvSpPr txBox="1"/>
          <p:nvPr/>
        </p:nvSpPr>
        <p:spPr>
          <a:xfrm>
            <a:off x="387896" y="5568654"/>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endParaRPr lang="en-US" sz="8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Pre-qualified contractors</a:t>
            </a:r>
            <a:endParaRPr lang="en-US" sz="1400" b="1" dirty="0">
              <a:latin typeface="Arial" panose="020B0604020202020204" pitchFamily="34" charset="0"/>
              <a:ea typeface="Times New Roman"/>
              <a:cs typeface="Arial" panose="020B0604020202020204" pitchFamily="34" charset="0"/>
            </a:endParaRPr>
          </a:p>
        </p:txBody>
      </p:sp>
      <p:sp>
        <p:nvSpPr>
          <p:cNvPr id="32" name="Text Box 20"/>
          <p:cNvSpPr txBox="1"/>
          <p:nvPr/>
        </p:nvSpPr>
        <p:spPr>
          <a:xfrm>
            <a:off x="387896" y="3048375"/>
            <a:ext cx="1447800" cy="1028697"/>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5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COE or third-party administrator</a:t>
            </a:r>
            <a:endParaRPr lang="en-US" sz="1400" b="1" dirty="0">
              <a:latin typeface="Arial" panose="020B0604020202020204" pitchFamily="34" charset="0"/>
              <a:ea typeface="Times New Roman"/>
              <a:cs typeface="Arial" panose="020B0604020202020204" pitchFamily="34" charset="0"/>
            </a:endParaRPr>
          </a:p>
        </p:txBody>
      </p:sp>
      <p:sp>
        <p:nvSpPr>
          <p:cNvPr id="33" name="Text Box 20"/>
          <p:cNvSpPr txBox="1"/>
          <p:nvPr/>
        </p:nvSpPr>
        <p:spPr>
          <a:xfrm>
            <a:off x="2764161" y="5568654"/>
            <a:ext cx="1447799"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Property owners</a:t>
            </a:r>
            <a:endParaRPr lang="en-US" sz="1400" dirty="0">
              <a:latin typeface="Arial" panose="020B0604020202020204" pitchFamily="34" charset="0"/>
              <a:ea typeface="Times New Roman"/>
              <a:cs typeface="Arial" panose="020B0604020202020204" pitchFamily="34" charset="0"/>
            </a:endParaRPr>
          </a:p>
        </p:txBody>
      </p:sp>
      <p:sp>
        <p:nvSpPr>
          <p:cNvPr id="34" name="Text Box 20"/>
          <p:cNvSpPr txBox="1"/>
          <p:nvPr/>
        </p:nvSpPr>
        <p:spPr>
          <a:xfrm>
            <a:off x="5220072" y="692696"/>
            <a:ext cx="1447799" cy="1028698"/>
          </a:xfrm>
          <a:prstGeom prst="rect">
            <a:avLst/>
          </a:prstGeom>
          <a:solidFill>
            <a:schemeClr val="bg1">
              <a:lumMod val="65000"/>
            </a:schemeClr>
          </a:solidFill>
          <a:ln>
            <a:solidFill>
              <a:schemeClr val="bg1">
                <a:lumMod val="65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1200"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GOA</a:t>
            </a: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(CCEMC) </a:t>
            </a:r>
            <a:endParaRPr lang="en-US" sz="1400" dirty="0">
              <a:solidFill>
                <a:schemeClr val="tx1"/>
              </a:solidFill>
              <a:latin typeface="Arial" panose="020B0604020202020204" pitchFamily="34" charset="0"/>
              <a:ea typeface="Times New Roman"/>
              <a:cs typeface="Arial" panose="020B0604020202020204" pitchFamily="34" charset="0"/>
            </a:endParaRPr>
          </a:p>
        </p:txBody>
      </p:sp>
      <p:sp>
        <p:nvSpPr>
          <p:cNvPr id="35" name="Text Box 20"/>
          <p:cNvSpPr txBox="1"/>
          <p:nvPr/>
        </p:nvSpPr>
        <p:spPr>
          <a:xfrm>
            <a:off x="2116088" y="692696"/>
            <a:ext cx="1447800" cy="1028698"/>
          </a:xfrm>
          <a:prstGeom prst="rect">
            <a:avLst/>
          </a:prstGeom>
          <a:solidFill>
            <a:schemeClr val="accent3">
              <a:lumMod val="60000"/>
              <a:lumOff val="40000"/>
            </a:schemeClr>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b="1" dirty="0">
              <a:solidFill>
                <a:schemeClr val="tx1"/>
              </a:solidFill>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solidFill>
                  <a:schemeClr val="tx1"/>
                </a:solidFill>
                <a:latin typeface="Arial" panose="020B0604020202020204" pitchFamily="34" charset="0"/>
                <a:ea typeface="Times New Roman"/>
                <a:cs typeface="Arial" panose="020B0604020202020204" pitchFamily="34" charset="0"/>
              </a:rPr>
              <a:t>COE </a:t>
            </a:r>
            <a:endParaRPr lang="en-US" sz="1400" b="1" dirty="0">
              <a:solidFill>
                <a:schemeClr val="tx1"/>
              </a:solidFill>
              <a:latin typeface="Arial" panose="020B0604020202020204" pitchFamily="34" charset="0"/>
              <a:ea typeface="Times New Roman"/>
              <a:cs typeface="Arial" panose="020B0604020202020204" pitchFamily="34" charset="0"/>
            </a:endParaRPr>
          </a:p>
        </p:txBody>
      </p:sp>
      <p:sp>
        <p:nvSpPr>
          <p:cNvPr id="36" name="Text Box 25"/>
          <p:cNvSpPr txBox="1"/>
          <p:nvPr/>
        </p:nvSpPr>
        <p:spPr>
          <a:xfrm>
            <a:off x="7380312" y="3068960"/>
            <a:ext cx="1438656"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Primary FI lender and secondary  investor</a:t>
            </a:r>
            <a:endParaRPr lang="en-US" sz="1400" dirty="0">
              <a:latin typeface="Arial" panose="020B0604020202020204" pitchFamily="34" charset="0"/>
              <a:ea typeface="Times New Roman"/>
              <a:cs typeface="Arial" panose="020B0604020202020204" pitchFamily="34" charset="0"/>
            </a:endParaRPr>
          </a:p>
        </p:txBody>
      </p:sp>
      <p:sp>
        <p:nvSpPr>
          <p:cNvPr id="37" name="Text Box 66"/>
          <p:cNvSpPr txBox="1"/>
          <p:nvPr/>
        </p:nvSpPr>
        <p:spPr>
          <a:xfrm>
            <a:off x="323850" y="4386263"/>
            <a:ext cx="1584325" cy="9144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Pre-qualify contractors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Establish list of eligible projects</a:t>
            </a:r>
          </a:p>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ESPC</a:t>
            </a:r>
            <a:endParaRPr lang="en-US" sz="1000" dirty="0">
              <a:latin typeface="Arial" panose="020B0604020202020204" pitchFamily="34" charset="0"/>
              <a:ea typeface="Times New Roman"/>
              <a:cs typeface="Arial" panose="020B0604020202020204" pitchFamily="34" charset="0"/>
            </a:endParaRPr>
          </a:p>
        </p:txBody>
      </p:sp>
      <p:sp>
        <p:nvSpPr>
          <p:cNvPr id="39" name="Text Box 66"/>
          <p:cNvSpPr txBox="1"/>
          <p:nvPr/>
        </p:nvSpPr>
        <p:spPr>
          <a:xfrm>
            <a:off x="3881438" y="692150"/>
            <a:ext cx="1020762" cy="112077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Changes to Municipal Government Act to enable LICs to include clean energy</a:t>
            </a:r>
            <a:endParaRPr lang="en-US" sz="1000" dirty="0">
              <a:latin typeface="Arial" panose="020B0604020202020204" pitchFamily="34" charset="0"/>
              <a:ea typeface="Times New Roman"/>
              <a:cs typeface="Arial" panose="020B0604020202020204" pitchFamily="34" charset="0"/>
            </a:endParaRPr>
          </a:p>
        </p:txBody>
      </p:sp>
      <p:cxnSp>
        <p:nvCxnSpPr>
          <p:cNvPr id="41" name="Straight Arrow Connector 40"/>
          <p:cNvCxnSpPr/>
          <p:nvPr/>
        </p:nvCxnSpPr>
        <p:spPr>
          <a:xfrm flipH="1">
            <a:off x="1116013" y="2349500"/>
            <a:ext cx="7061200" cy="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3" name="Content Placeholder 2"/>
          <p:cNvSpPr txBox="1">
            <a:spLocks/>
          </p:cNvSpPr>
          <p:nvPr/>
        </p:nvSpPr>
        <p:spPr>
          <a:xfrm>
            <a:off x="0" y="115888"/>
            <a:ext cx="9144000" cy="3603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600"/>
              </a:spcBef>
              <a:spcAft>
                <a:spcPts val="600"/>
              </a:spcAft>
              <a:buClr>
                <a:schemeClr val="accent3">
                  <a:lumMod val="50000"/>
                </a:schemeClr>
              </a:buClr>
              <a:buSzPct val="120000"/>
              <a:buFont typeface="Arial" pitchFamily="34" charset="0"/>
              <a:buNone/>
              <a:defRPr/>
            </a:pPr>
            <a:r>
              <a:rPr lang="en-US" sz="1200" b="1" dirty="0" smtClean="0">
                <a:latin typeface="Arial" panose="020B0604020202020204" pitchFamily="34" charset="0"/>
                <a:cs typeface="Arial" panose="020B0604020202020204" pitchFamily="34" charset="0"/>
              </a:rPr>
              <a:t>Figure </a:t>
            </a:r>
            <a:r>
              <a:rPr lang="en-US" sz="1200" b="1" dirty="0">
                <a:latin typeface="Arial" panose="020B0604020202020204" pitchFamily="34" charset="0"/>
                <a:cs typeface="Arial" panose="020B0604020202020204" pitchFamily="34" charset="0"/>
              </a:rPr>
              <a:t>2</a:t>
            </a:r>
            <a:r>
              <a:rPr lang="en-US" sz="1200" b="1" dirty="0" smtClean="0">
                <a:latin typeface="Arial" panose="020B0604020202020204" pitchFamily="34" charset="0"/>
                <a:cs typeface="Arial" panose="020B0604020202020204" pitchFamily="34" charset="0"/>
              </a:rPr>
              <a:t>: Infrastructure for property assessed (Local Income Charge) financing program (based on open market model)</a:t>
            </a:r>
          </a:p>
        </p:txBody>
      </p:sp>
      <p:cxnSp>
        <p:nvCxnSpPr>
          <p:cNvPr id="44" name="Straight Arrow Connector 43"/>
          <p:cNvCxnSpPr/>
          <p:nvPr/>
        </p:nvCxnSpPr>
        <p:spPr>
          <a:xfrm>
            <a:off x="1827213" y="3213100"/>
            <a:ext cx="5553075" cy="0"/>
          </a:xfrm>
          <a:prstGeom prst="straightConnector1">
            <a:avLst/>
          </a:prstGeom>
          <a:ln w="28575">
            <a:solidFill>
              <a:srgbClr val="293315"/>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46" name="Text Box 20"/>
          <p:cNvSpPr txBox="1"/>
          <p:nvPr/>
        </p:nvSpPr>
        <p:spPr>
          <a:xfrm>
            <a:off x="5788496" y="4848574"/>
            <a:ext cx="1447800" cy="1028698"/>
          </a:xfrm>
          <a:prstGeom prst="rect">
            <a:avLst/>
          </a:prstGeom>
          <a:solidFill>
            <a:srgbClr val="293315"/>
          </a:solidFill>
          <a:ln/>
        </p:spPr>
        <p:style>
          <a:lnRef idx="0">
            <a:schemeClr val="accent4"/>
          </a:lnRef>
          <a:fillRef idx="3">
            <a:schemeClr val="accent4"/>
          </a:fillRef>
          <a:effectRef idx="3">
            <a:schemeClr val="accent4"/>
          </a:effectRef>
          <a:fontRef idx="minor">
            <a:schemeClr val="lt1"/>
          </a:fontRef>
        </p:style>
        <p:txBody>
          <a:bodyPr/>
          <a:lstStyle/>
          <a:p>
            <a:pPr algn="ctr" fontAlgn="auto">
              <a:lnSpc>
                <a:spcPct val="115000"/>
              </a:lnSpc>
              <a:spcBef>
                <a:spcPts val="0"/>
              </a:spcBef>
              <a:spcAft>
                <a:spcPts val="0"/>
              </a:spcAft>
              <a:defRPr/>
            </a:pPr>
            <a:endParaRPr lang="en-US" sz="600" b="1" dirty="0">
              <a:latin typeface="Arial" panose="020B0604020202020204" pitchFamily="34" charset="0"/>
              <a:ea typeface="Times New Roman"/>
              <a:cs typeface="Arial" panose="020B0604020202020204" pitchFamily="34" charset="0"/>
            </a:endParaRPr>
          </a:p>
          <a:p>
            <a:pPr algn="ctr" fontAlgn="auto">
              <a:lnSpc>
                <a:spcPct val="115000"/>
              </a:lnSpc>
              <a:spcBef>
                <a:spcPts val="0"/>
              </a:spcBef>
              <a:spcAft>
                <a:spcPts val="0"/>
              </a:spcAft>
              <a:defRPr/>
            </a:pPr>
            <a:r>
              <a:rPr lang="en-US" sz="1400" b="1" dirty="0">
                <a:latin typeface="Arial" panose="020B0604020202020204" pitchFamily="34" charset="0"/>
                <a:ea typeface="Times New Roman"/>
                <a:cs typeface="Arial" panose="020B0604020202020204" pitchFamily="34" charset="0"/>
              </a:rPr>
              <a:t>Existing mortgage lenders</a:t>
            </a:r>
            <a:endParaRPr lang="en-US" sz="1400" b="1" dirty="0">
              <a:latin typeface="Arial" panose="020B0604020202020204" pitchFamily="34" charset="0"/>
              <a:ea typeface="Times New Roman"/>
              <a:cs typeface="Arial" panose="020B0604020202020204" pitchFamily="34" charset="0"/>
            </a:endParaRPr>
          </a:p>
        </p:txBody>
      </p:sp>
      <p:sp>
        <p:nvSpPr>
          <p:cNvPr id="49" name="Text Box 66"/>
          <p:cNvSpPr txBox="1"/>
          <p:nvPr/>
        </p:nvSpPr>
        <p:spPr>
          <a:xfrm>
            <a:off x="4572000" y="5445125"/>
            <a:ext cx="879475" cy="43021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Consent or approval</a:t>
            </a:r>
            <a:endParaRPr lang="en-US" sz="1000" dirty="0">
              <a:latin typeface="Arial" panose="020B0604020202020204" pitchFamily="34" charset="0"/>
              <a:ea typeface="Times New Roman"/>
              <a:cs typeface="Arial" panose="020B0604020202020204" pitchFamily="34" charset="0"/>
            </a:endParaRPr>
          </a:p>
        </p:txBody>
      </p:sp>
      <p:cxnSp>
        <p:nvCxnSpPr>
          <p:cNvPr id="52" name="Straight Arrow Connector 51"/>
          <p:cNvCxnSpPr/>
          <p:nvPr/>
        </p:nvCxnSpPr>
        <p:spPr>
          <a:xfrm flipH="1">
            <a:off x="1835150" y="3573463"/>
            <a:ext cx="4686300"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6511925" y="3573463"/>
            <a:ext cx="0" cy="1274762"/>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7" name="Text Box 66"/>
          <p:cNvSpPr txBox="1"/>
          <p:nvPr/>
        </p:nvSpPr>
        <p:spPr>
          <a:xfrm>
            <a:off x="6011863" y="4005263"/>
            <a:ext cx="1027112" cy="50323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1000"/>
              </a:spcAft>
              <a:defRPr/>
            </a:pPr>
            <a:r>
              <a:rPr lang="en-US" sz="1000" dirty="0">
                <a:latin typeface="Arial" panose="020B0604020202020204" pitchFamily="34" charset="0"/>
                <a:ea typeface="Times New Roman"/>
                <a:cs typeface="Arial" panose="020B0604020202020204" pitchFamily="34" charset="0"/>
              </a:rPr>
              <a:t>Outreach and education</a:t>
            </a:r>
            <a:endParaRPr lang="en-US" sz="1000" dirty="0">
              <a:latin typeface="Arial" panose="020B0604020202020204" pitchFamily="34" charset="0"/>
              <a:ea typeface="Times New Roman"/>
              <a:cs typeface="Arial" panose="020B0604020202020204" pitchFamily="34" charset="0"/>
            </a:endParaRPr>
          </a:p>
        </p:txBody>
      </p:sp>
      <p:sp>
        <p:nvSpPr>
          <p:cNvPr id="62" name="Text Box 66"/>
          <p:cNvSpPr txBox="1"/>
          <p:nvPr/>
        </p:nvSpPr>
        <p:spPr>
          <a:xfrm>
            <a:off x="3276600" y="2924175"/>
            <a:ext cx="2603500" cy="5334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Identify and pre-qualify lenders that accept LIC securitization and repayment structure</a:t>
            </a:r>
            <a:endParaRPr lang="en-US" sz="1000" dirty="0">
              <a:latin typeface="Arial" panose="020B0604020202020204" pitchFamily="34" charset="0"/>
              <a:ea typeface="Times New Roman"/>
              <a:cs typeface="Arial" panose="020B0604020202020204" pitchFamily="34" charset="0"/>
            </a:endParaRPr>
          </a:p>
        </p:txBody>
      </p:sp>
      <p:sp>
        <p:nvSpPr>
          <p:cNvPr id="73" name="Text Box 66"/>
          <p:cNvSpPr txBox="1"/>
          <p:nvPr/>
        </p:nvSpPr>
        <p:spPr>
          <a:xfrm>
            <a:off x="7596188" y="2133600"/>
            <a:ext cx="1152525" cy="6477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rPr>
              <a:t>Provision of LRF or subordinate debt</a:t>
            </a:r>
            <a:endParaRPr lang="en-US" sz="1000" dirty="0">
              <a:latin typeface="Arial" panose="020B0604020202020204" pitchFamily="34" charset="0"/>
              <a:ea typeface="Times New Roman"/>
              <a:cs typeface="Arial" panose="020B0604020202020204" pitchFamily="34" charset="0"/>
            </a:endParaRPr>
          </a:p>
        </p:txBody>
      </p:sp>
      <p:cxnSp>
        <p:nvCxnSpPr>
          <p:cNvPr id="74" name="Straight Arrow Connector 73"/>
          <p:cNvCxnSpPr/>
          <p:nvPr/>
        </p:nvCxnSpPr>
        <p:spPr>
          <a:xfrm>
            <a:off x="2763838" y="1720850"/>
            <a:ext cx="7937" cy="62865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78" name="Text Box 66"/>
          <p:cNvSpPr txBox="1"/>
          <p:nvPr/>
        </p:nvSpPr>
        <p:spPr>
          <a:xfrm>
            <a:off x="2589213" y="18446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
        <p:nvSpPr>
          <p:cNvPr id="82" name="Text Box 66"/>
          <p:cNvSpPr txBox="1"/>
          <p:nvPr/>
        </p:nvSpPr>
        <p:spPr>
          <a:xfrm>
            <a:off x="107950" y="2038350"/>
            <a:ext cx="2016125" cy="59848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600"/>
              </a:spcAft>
              <a:defRPr/>
            </a:pPr>
            <a:r>
              <a:rPr lang="en-US" sz="1000" dirty="0">
                <a:latin typeface="Arial" panose="020B0604020202020204" pitchFamily="34" charset="0"/>
                <a:ea typeface="Times New Roman"/>
                <a:cs typeface="Arial" panose="020B0604020202020204" pitchFamily="34" charset="0"/>
              </a:rPr>
              <a:t>Grant for start-up costs, initial admin costs, and any incentives (rebates, coupons)</a:t>
            </a:r>
          </a:p>
        </p:txBody>
      </p:sp>
      <p:cxnSp>
        <p:nvCxnSpPr>
          <p:cNvPr id="84" name="Straight Arrow Connector 83"/>
          <p:cNvCxnSpPr/>
          <p:nvPr/>
        </p:nvCxnSpPr>
        <p:spPr>
          <a:xfrm>
            <a:off x="5940425" y="1720850"/>
            <a:ext cx="7938" cy="62865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6" name="Text Box 66"/>
          <p:cNvSpPr txBox="1"/>
          <p:nvPr/>
        </p:nvSpPr>
        <p:spPr>
          <a:xfrm>
            <a:off x="5757863" y="1844675"/>
            <a:ext cx="398462" cy="320675"/>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cxnSp>
        <p:nvCxnSpPr>
          <p:cNvPr id="87" name="Straight Arrow Connector 86"/>
          <p:cNvCxnSpPr/>
          <p:nvPr/>
        </p:nvCxnSpPr>
        <p:spPr>
          <a:xfrm flipH="1">
            <a:off x="4214813" y="6381750"/>
            <a:ext cx="3886200" cy="0"/>
          </a:xfrm>
          <a:prstGeom prst="straightConnector1">
            <a:avLst/>
          </a:prstGeom>
          <a:ln w="28575">
            <a:solidFill>
              <a:srgbClr val="293315"/>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flipH="1">
            <a:off x="8101013" y="4076700"/>
            <a:ext cx="0" cy="2305050"/>
          </a:xfrm>
          <a:prstGeom prst="straightConnector1">
            <a:avLst/>
          </a:prstGeom>
          <a:ln w="28575">
            <a:solidFill>
              <a:srgbClr val="29331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4" name="Text Box 66"/>
          <p:cNvSpPr txBox="1"/>
          <p:nvPr/>
        </p:nvSpPr>
        <p:spPr>
          <a:xfrm>
            <a:off x="5489575" y="6165850"/>
            <a:ext cx="1530350" cy="431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Owner arranged capital</a:t>
            </a:r>
          </a:p>
          <a:p>
            <a:pPr algn="ctr" fontAlgn="auto">
              <a:lnSpc>
                <a:spcPct val="115000"/>
              </a:lnSpc>
              <a:spcBef>
                <a:spcPts val="0"/>
              </a:spcBef>
              <a:spcAft>
                <a:spcPts val="0"/>
              </a:spcAft>
              <a:defRPr/>
            </a:pPr>
            <a:r>
              <a:rPr lang="en-US" sz="1000" dirty="0">
                <a:latin typeface="Arial" panose="020B0604020202020204" pitchFamily="34" charset="0"/>
                <a:ea typeface="Times New Roman"/>
                <a:cs typeface="Arial" panose="020B0604020202020204" pitchFamily="34" charset="0"/>
                <a:sym typeface="Wingdings 2"/>
              </a:rPr>
              <a:t>(line of credit, loan)</a:t>
            </a:r>
            <a:endParaRPr lang="en-US" sz="1000" dirty="0">
              <a:latin typeface="Arial" panose="020B0604020202020204" pitchFamily="34" charset="0"/>
              <a:ea typeface="Times New Roman"/>
              <a:cs typeface="Arial" panose="020B0604020202020204" pitchFamily="34" charset="0"/>
            </a:endParaRPr>
          </a:p>
        </p:txBody>
      </p:sp>
      <p:sp>
        <p:nvSpPr>
          <p:cNvPr id="96" name="Text Box 66"/>
          <p:cNvSpPr txBox="1"/>
          <p:nvPr/>
        </p:nvSpPr>
        <p:spPr>
          <a:xfrm>
            <a:off x="7916863" y="4405313"/>
            <a:ext cx="400050" cy="319087"/>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anchor="ctr"/>
          <a:lstStyle/>
          <a:p>
            <a:pPr algn="ctr" fontAlgn="auto">
              <a:lnSpc>
                <a:spcPct val="115000"/>
              </a:lnSpc>
              <a:spcBef>
                <a:spcPts val="0"/>
              </a:spcBef>
              <a:spcAft>
                <a:spcPts val="1000"/>
              </a:spcAft>
              <a:defRPr/>
            </a:pPr>
            <a:r>
              <a:rPr lang="en-US" sz="1000" b="1" dirty="0">
                <a:latin typeface="Arial" panose="020B0604020202020204" pitchFamily="34" charset="0"/>
                <a:ea typeface="Times New Roman"/>
                <a:cs typeface="Arial" panose="020B0604020202020204" pitchFamily="34" charset="0"/>
              </a:rPr>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16006</TotalTime>
  <Words>3456</Words>
  <Application>Microsoft Office PowerPoint</Application>
  <PresentationFormat>On-screen Show (4:3)</PresentationFormat>
  <Paragraphs>351</Paragraphs>
  <Slides>17</Slides>
  <Notes>16</Notes>
  <HiddenSlides>0</HiddenSlides>
  <MMClips>0</MMClips>
  <ScaleCrop>false</ScaleCrop>
  <HeadingPairs>
    <vt:vector size="6" baseType="variant">
      <vt:variant>
        <vt:lpstr>Fonts Used</vt:lpstr>
      </vt:variant>
      <vt:variant>
        <vt:i4>5</vt:i4>
      </vt:variant>
      <vt:variant>
        <vt:lpstr>Design Template</vt:lpstr>
      </vt:variant>
      <vt:variant>
        <vt:i4>4</vt:i4>
      </vt:variant>
      <vt:variant>
        <vt:lpstr>Slide Titles</vt:lpstr>
      </vt:variant>
      <vt:variant>
        <vt:i4>17</vt:i4>
      </vt:variant>
    </vt:vector>
  </HeadingPairs>
  <TitlesOfParts>
    <vt:vector size="26" baseType="lpstr">
      <vt:lpstr>Calibri</vt:lpstr>
      <vt:lpstr>Arial</vt:lpstr>
      <vt:lpstr>Courier New</vt:lpstr>
      <vt:lpstr>Times New Roman</vt:lpstr>
      <vt:lpstr>Wingdings 2</vt:lpstr>
      <vt:lpstr>Office Theme</vt:lpstr>
      <vt:lpstr>Office Theme</vt:lpstr>
      <vt:lpstr>Office Theme</vt:lpstr>
      <vt:lpstr>Office Theme</vt:lpstr>
      <vt:lpstr>Slide 1</vt:lpstr>
      <vt:lpstr>Edmonton’s Energy Transition Plan  Clean Energy Financing: Briefing Note  21 October 2013  RICHARD BOYD</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Boyd</dc:creator>
  <cp:lastModifiedBy>jimand</cp:lastModifiedBy>
  <cp:revision>429</cp:revision>
  <cp:lastPrinted>2013-10-22T17:36:47Z</cp:lastPrinted>
  <dcterms:created xsi:type="dcterms:W3CDTF">2013-07-28T15:09:51Z</dcterms:created>
  <dcterms:modified xsi:type="dcterms:W3CDTF">2014-02-10T18:44:28Z</dcterms:modified>
</cp:coreProperties>
</file>